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8"/>
  </p:notesMasterIdLst>
  <p:sldIdLst>
    <p:sldId id="256" r:id="rId5"/>
    <p:sldId id="542" r:id="rId6"/>
    <p:sldId id="522" r:id="rId7"/>
    <p:sldId id="523" r:id="rId8"/>
    <p:sldId id="524" r:id="rId9"/>
    <p:sldId id="525" r:id="rId10"/>
    <p:sldId id="526" r:id="rId11"/>
    <p:sldId id="527" r:id="rId12"/>
    <p:sldId id="528" r:id="rId13"/>
    <p:sldId id="529" r:id="rId14"/>
    <p:sldId id="530" r:id="rId15"/>
    <p:sldId id="531" r:id="rId16"/>
    <p:sldId id="532" r:id="rId17"/>
    <p:sldId id="533" r:id="rId18"/>
    <p:sldId id="541" r:id="rId19"/>
    <p:sldId id="535" r:id="rId20"/>
    <p:sldId id="536" r:id="rId21"/>
    <p:sldId id="521" r:id="rId22"/>
    <p:sldId id="537" r:id="rId23"/>
    <p:sldId id="538" r:id="rId24"/>
    <p:sldId id="539" r:id="rId25"/>
    <p:sldId id="540" r:id="rId26"/>
    <p:sldId id="454"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h Sterling" initials="JS" lastIdx="1" clrIdx="0">
    <p:extLst>
      <p:ext uri="{19B8F6BF-5375-455C-9EA6-DF929625EA0E}">
        <p15:presenceInfo xmlns:p15="http://schemas.microsoft.com/office/powerpoint/2012/main" userId="S-1-5-21-2127521184-1604012920-1887927527-74330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380"/>
    <a:srgbClr val="19396C"/>
    <a:srgbClr val="081C23"/>
    <a:srgbClr val="F15A29"/>
    <a:srgbClr val="92D050"/>
    <a:srgbClr val="AC75D5"/>
    <a:srgbClr val="7F498F"/>
    <a:srgbClr val="D5B8EA"/>
    <a:srgbClr val="0075C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01" autoAdjust="0"/>
    <p:restoredTop sz="76877" autoAdjust="0"/>
  </p:normalViewPr>
  <p:slideViewPr>
    <p:cSldViewPr snapToGrid="0">
      <p:cViewPr>
        <p:scale>
          <a:sx n="75" d="100"/>
          <a:sy n="75" d="100"/>
        </p:scale>
        <p:origin x="1050" y="54"/>
      </p:cViewPr>
      <p:guideLst/>
    </p:cSldViewPr>
  </p:slideViewPr>
  <p:notesTextViewPr>
    <p:cViewPr>
      <p:scale>
        <a:sx n="3" d="2"/>
        <a:sy n="3" d="2"/>
      </p:scale>
      <p:origin x="0" y="0"/>
    </p:cViewPr>
  </p:notesTextViewPr>
  <p:sorterViewPr>
    <p:cViewPr>
      <p:scale>
        <a:sx n="61" d="100"/>
        <a:sy n="61" d="100"/>
      </p:scale>
      <p:origin x="0" y="-5741"/>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9EB326D8-4C38-4835-91AB-B79CDC0B07B3}" type="datetimeFigureOut">
              <a:rPr lang="en-US" smtClean="0"/>
              <a:t>5/23/2014</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C52CFDC-D2D5-4B9F-BA75-89F771E01AEB}" type="slidenum">
              <a:rPr lang="en-US" smtClean="0"/>
              <a:t>‹#›</a:t>
            </a:fld>
            <a:endParaRPr lang="en-US"/>
          </a:p>
        </p:txBody>
      </p:sp>
    </p:spTree>
    <p:extLst>
      <p:ext uri="{BB962C8B-B14F-4D97-AF65-F5344CB8AC3E}">
        <p14:creationId xmlns:p14="http://schemas.microsoft.com/office/powerpoint/2010/main" val="3282107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channel9.msdn.com/Events/TechEd/NorthAmerica/2014/DEV-B351"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t>5/23/2014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38535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21</a:t>
            </a:fld>
            <a:endParaRPr lang="en-US"/>
          </a:p>
        </p:txBody>
      </p:sp>
    </p:spTree>
    <p:extLst>
      <p:ext uri="{BB962C8B-B14F-4D97-AF65-F5344CB8AC3E}">
        <p14:creationId xmlns:p14="http://schemas.microsoft.com/office/powerpoint/2010/main" val="1223063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30E22BB-1869-4D9D-B8D2-1612EB3883AA}" type="datetime1">
              <a:rPr lang="en-US" smtClean="0">
                <a:solidFill>
                  <a:prstClr val="black"/>
                </a:solidFill>
              </a:rPr>
              <a:pPr/>
              <a:t>5/23/2014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169382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t>5/23/2014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9220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t>5/23/2014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38053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8</a:t>
            </a:fld>
            <a:endParaRPr lang="en-US"/>
          </a:p>
        </p:txBody>
      </p:sp>
    </p:spTree>
    <p:extLst>
      <p:ext uri="{BB962C8B-B14F-4D97-AF65-F5344CB8AC3E}">
        <p14:creationId xmlns:p14="http://schemas.microsoft.com/office/powerpoint/2010/main" val="50835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5/23/2014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8902324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Demo flow can be found at </a:t>
            </a:r>
            <a:r>
              <a:rPr lang="en-US" sz="1200" dirty="0" smtClean="0">
                <a:hlinkClick r:id="rId3"/>
              </a:rPr>
              <a:t>http://channel9.msdn.com/Events/TechEd/NorthAmerica/2014/DEV-B351</a:t>
            </a:r>
            <a:r>
              <a:rPr lang="en-US" sz="1200" dirty="0" smtClean="0"/>
              <a:t>  </a:t>
            </a:r>
          </a:p>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15</a:t>
            </a:fld>
            <a:endParaRPr lang="en-US"/>
          </a:p>
        </p:txBody>
      </p:sp>
    </p:spTree>
    <p:extLst>
      <p:ext uri="{BB962C8B-B14F-4D97-AF65-F5344CB8AC3E}">
        <p14:creationId xmlns:p14="http://schemas.microsoft.com/office/powerpoint/2010/main" val="1179187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30E22BB-1869-4D9D-B8D2-1612EB3883AA}" type="datetime1">
              <a:rPr lang="en-US" smtClean="0">
                <a:solidFill>
                  <a:prstClr val="black"/>
                </a:solidFill>
              </a:rPr>
              <a:pPr/>
              <a:t>5/23/2014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104990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5065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065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91AE8CF-25C5-47D8-B770-9703DC946C25}" type="datetime8">
              <a:rPr lang="en-US" smtClean="0">
                <a:solidFill>
                  <a:prstClr val="black"/>
                </a:solidFill>
              </a:rPr>
              <a:pPr/>
              <a:t>5/23/2014 3:52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093996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0A28030-5D59-4E14-AFE9-B93D391AF3AF}" type="datetime1">
              <a:rPr lang="en-US" smtClean="0"/>
              <a:t>5/23/2014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690387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278444033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917"/>
            <a:ext cx="12192000" cy="6852165"/>
          </a:xfrm>
          <a:prstGeom prst="rect">
            <a:avLst/>
          </a:prstGeom>
        </p:spPr>
      </p:pic>
      <p:sp>
        <p:nvSpPr>
          <p:cNvPr id="3" name="Rectangle 2"/>
          <p:cNvSpPr/>
          <p:nvPr userDrawn="1"/>
        </p:nvSpPr>
        <p:spPr>
          <a:xfrm>
            <a:off x="0" y="0"/>
            <a:ext cx="12192000" cy="6858000"/>
          </a:xfrm>
          <a:prstGeom prst="rect">
            <a:avLst/>
          </a:prstGeom>
          <a:gradFill flip="none" rotWithShape="1">
            <a:gsLst>
              <a:gs pos="100000">
                <a:srgbClr val="000000">
                  <a:alpha val="48000"/>
                </a:srgbClr>
              </a:gs>
              <a:gs pos="0">
                <a:srgbClr val="000000">
                  <a:lumMod val="10000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253663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Logo on Background">
    <p:bg>
      <p:bgPr>
        <a:solidFill>
          <a:schemeClr val="tx2">
            <a:lumMod val="50000"/>
          </a:schemeClr>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Text Box 3"/>
          <p:cNvSpPr txBox="1">
            <a:spLocks noChangeArrowheads="1"/>
          </p:cNvSpPr>
          <p:nvPr userDrawn="1"/>
        </p:nvSpPr>
        <p:spPr bwMode="blackWhite">
          <a:xfrm>
            <a:off x="450202" y="5503176"/>
            <a:ext cx="8639369" cy="711824"/>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a:t>
            </a:r>
            <a:r>
              <a:rPr lang="en-US" sz="686" dirty="0" smtClean="0">
                <a:gradFill>
                  <a:gsLst>
                    <a:gs pos="0">
                      <a:srgbClr val="FFFFFF"/>
                    </a:gs>
                    <a:gs pos="100000">
                      <a:srgbClr val="FFFFFF"/>
                    </a:gs>
                  </a:gsLst>
                  <a:lin ang="5400000" scaled="0"/>
                </a:gradFill>
                <a:cs typeface="Segoe UI" pitchFamily="34" charset="0"/>
              </a:rPr>
              <a:t>2014 </a:t>
            </a:r>
            <a:r>
              <a:rPr lang="en-US" sz="686" dirty="0">
                <a:gradFill>
                  <a:gsLst>
                    <a:gs pos="0">
                      <a:srgbClr val="FFFFFF"/>
                    </a:gs>
                    <a:gs pos="100000">
                      <a:srgbClr val="FFFFFF"/>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13924" eaLnBrk="0" hangingPunct="0"/>
            <a:r>
              <a:rPr lang="en-US" sz="686"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667916" y="2968090"/>
            <a:ext cx="3223861" cy="690695"/>
          </a:xfrm>
          <a:prstGeom prst="rect">
            <a:avLst/>
          </a:prstGeom>
        </p:spPr>
      </p:pic>
    </p:spTree>
    <p:extLst>
      <p:ext uri="{BB962C8B-B14F-4D97-AF65-F5344CB8AC3E}">
        <p14:creationId xmlns:p14="http://schemas.microsoft.com/office/powerpoint/2010/main" val="3020075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3"/>
            <a:ext cx="8058229" cy="1793104"/>
          </a:xfrm>
        </p:spPr>
        <p:txBody>
          <a:bodyPr/>
          <a:lstStyle>
            <a:lvl1pPr>
              <a:defRPr sz="5882"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820880163"/>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gradFill>
                  <a:gsLst>
                    <a:gs pos="2920">
                      <a:schemeClr val="tx2"/>
                    </a:gs>
                    <a:gs pos="39000">
                      <a:schemeClr val="tx2"/>
                    </a:gs>
                  </a:gsLst>
                  <a:lin ang="5400000" scaled="0"/>
                </a:gradFill>
              </a:defRPr>
            </a:lvl1pPr>
            <a:lvl2pPr marL="28012" indent="0">
              <a:buNone/>
              <a:defRPr sz="1961"/>
            </a:lvl2pPr>
            <a:lvl3pPr marL="219428" indent="0">
              <a:buNone/>
              <a:defRPr sz="1961"/>
            </a:lvl3pPr>
            <a:lvl4pPr marL="466868" indent="0">
              <a:buNone/>
              <a:defRPr sz="1765"/>
            </a:lvl4pPr>
            <a:lvl5pPr marL="725201" indent="0">
              <a:buNone/>
              <a:defRPr sz="1765"/>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0025447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lvl1pPr>
            <a:lvl2pPr marL="28012" indent="0">
              <a:buNone/>
              <a:defRPr sz="1961"/>
            </a:lvl2pPr>
            <a:lvl3pPr marL="219428" indent="0">
              <a:buNone/>
              <a:defRPr sz="1961"/>
            </a:lvl3pPr>
            <a:lvl4pPr marL="466868" indent="0">
              <a:buNone/>
              <a:defRPr sz="1765"/>
            </a:lvl4pPr>
            <a:lvl5pPr marL="725201" indent="0">
              <a:buNone/>
              <a:defRPr sz="1765"/>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4188517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02722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207086820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06175" y="2235200"/>
            <a:ext cx="11034445" cy="2387600"/>
          </a:xfrm>
        </p:spPr>
        <p:txBody>
          <a:bodyPr anchor="b">
            <a:normAutofit/>
          </a:bodyPr>
          <a:lstStyle>
            <a:lvl1pPr algn="l">
              <a:defRPr sz="13800"/>
            </a:lvl1pPr>
          </a:lstStyle>
          <a:p>
            <a:r>
              <a:rPr lang="en-US" dirty="0" smtClean="0"/>
              <a:t>Video</a:t>
            </a:r>
            <a:endParaRPr lang="en-US" dirty="0"/>
          </a:p>
        </p:txBody>
      </p:sp>
    </p:spTree>
    <p:extLst>
      <p:ext uri="{BB962C8B-B14F-4D97-AF65-F5344CB8AC3E}">
        <p14:creationId xmlns:p14="http://schemas.microsoft.com/office/powerpoint/2010/main" val="167558371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Title Slide">
    <p:bg>
      <p:bgPr>
        <a:solidFill>
          <a:srgbClr val="000000"/>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gradFill flip="none" rotWithShape="1">
            <a:gsLst>
              <a:gs pos="100000">
                <a:srgbClr val="000000"/>
              </a:gs>
              <a:gs pos="0">
                <a:srgbClr val="000000">
                  <a:lumMod val="100000"/>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06175" y="1534345"/>
            <a:ext cx="11034445" cy="1007888"/>
          </a:xfrm>
        </p:spPr>
        <p:txBody>
          <a:bodyPr anchor="b"/>
          <a:lstStyle>
            <a:lvl1pPr algn="l">
              <a:defRPr sz="60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2853732"/>
            <a:ext cx="11034445" cy="2404068"/>
          </a:xfrm>
        </p:spPr>
        <p:txBody>
          <a:bodyPr>
            <a:normAutofit/>
          </a:bodyPr>
          <a:lstStyle>
            <a:lvl1pPr marL="0" indent="0" algn="l">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242619702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6175" y="2243915"/>
            <a:ext cx="11034445" cy="2387600"/>
          </a:xfrm>
        </p:spPr>
        <p:txBody>
          <a:bodyPr anchor="ctr">
            <a:noAutofit/>
          </a:bodyPr>
          <a:lstStyle>
            <a:lvl1pPr algn="l">
              <a:lnSpc>
                <a:spcPct val="100000"/>
              </a:lnSpc>
              <a:defRPr sz="16600">
                <a:solidFill>
                  <a:schemeClr val="bg1"/>
                </a:solidFill>
              </a:defRPr>
            </a:lvl1pPr>
          </a:lstStyle>
          <a:p>
            <a:r>
              <a:rPr lang="en-US" dirty="0" smtClean="0"/>
              <a:t>subject</a:t>
            </a:r>
            <a:endParaRPr lang="en-US" dirty="0"/>
          </a:p>
        </p:txBody>
      </p:sp>
    </p:spTree>
    <p:extLst>
      <p:ext uri="{BB962C8B-B14F-4D97-AF65-F5344CB8AC3E}">
        <p14:creationId xmlns:p14="http://schemas.microsoft.com/office/powerpoint/2010/main" val="309828051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pPr/>
              <a:t>‹#›</a:t>
            </a:fld>
            <a:endParaRPr lang="en-US"/>
          </a:p>
        </p:txBody>
      </p:sp>
    </p:spTree>
    <p:extLst>
      <p:ext uri="{BB962C8B-B14F-4D97-AF65-F5344CB8AC3E}">
        <p14:creationId xmlns:p14="http://schemas.microsoft.com/office/powerpoint/2010/main" val="38451823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60798" y="457199"/>
            <a:ext cx="4211227" cy="1936679"/>
          </a:xfrm>
        </p:spPr>
        <p:txBody>
          <a:bodyPr anchor="b">
            <a:noAutofit/>
          </a:bodyPr>
          <a:lstStyle>
            <a:lvl1pPr>
              <a:defRPr sz="40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457432" cy="4873625"/>
          </a:xfrm>
        </p:spPr>
        <p:txBody>
          <a:bodyPr/>
          <a:lstStyle>
            <a:lvl1pPr>
              <a:defRPr sz="3200">
                <a:latin typeface="+mj-lt"/>
              </a:defRPr>
            </a:lvl1pPr>
            <a:lvl2pPr>
              <a:defRPr sz="2800">
                <a:latin typeface="+mj-lt"/>
              </a:defRPr>
            </a:lvl2pPr>
            <a:lvl3pPr>
              <a:defRPr sz="2400">
                <a:latin typeface="+mj-lt"/>
              </a:defRPr>
            </a:lvl3pPr>
            <a:lvl4pPr>
              <a:defRPr sz="2000">
                <a:latin typeface="+mj-lt"/>
              </a:defRPr>
            </a:lvl4pPr>
            <a:lvl5pPr>
              <a:defRPr sz="2000">
                <a:latin typeface="+mj-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60798" y="2604070"/>
            <a:ext cx="4211227" cy="326491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pPr/>
              <a:t>‹#›</a:t>
            </a:fld>
            <a:endParaRPr lang="en-US"/>
          </a:p>
        </p:txBody>
      </p:sp>
    </p:spTree>
    <p:extLst>
      <p:ext uri="{BB962C8B-B14F-4D97-AF65-F5344CB8AC3E}">
        <p14:creationId xmlns:p14="http://schemas.microsoft.com/office/powerpoint/2010/main" val="32612453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903414" y="6256216"/>
            <a:ext cx="2743200" cy="365125"/>
          </a:xfrm>
          <a:prstGeom prst="rect">
            <a:avLst/>
          </a:prstGeom>
        </p:spPr>
        <p:txBody>
          <a:bodyPr/>
          <a:lstStyle/>
          <a:p>
            <a:fld id="{0A164282-434E-41D4-9582-783D542A7B68}" type="slidenum">
              <a:rPr lang="en-US" smtClean="0"/>
              <a:pPr/>
              <a:t>‹#›</a:t>
            </a:fld>
            <a:endParaRPr lang="en-US"/>
          </a:p>
        </p:txBody>
      </p:sp>
    </p:spTree>
    <p:extLst>
      <p:ext uri="{BB962C8B-B14F-4D97-AF65-F5344CB8AC3E}">
        <p14:creationId xmlns:p14="http://schemas.microsoft.com/office/powerpoint/2010/main" val="353420401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gradFill flip="none" rotWithShape="1">
            <a:gsLst>
              <a:gs pos="100000">
                <a:srgbClr val="000000">
                  <a:alpha val="48000"/>
                </a:srgbClr>
              </a:gs>
              <a:gs pos="0">
                <a:srgbClr val="000000">
                  <a:lumMod val="10000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29536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D4380"/>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17" cstate="print">
            <a:extLst>
              <a:ext uri="{28A0092B-C50C-407E-A947-70E740481C1C}">
                <a14:useLocalDpi xmlns:a14="http://schemas.microsoft.com/office/drawing/2010/main" val="0"/>
              </a:ext>
            </a:extLst>
          </a:blip>
          <a:srcRect r="3957" b="4063"/>
          <a:stretch/>
        </p:blipFill>
        <p:spPr>
          <a:xfrm>
            <a:off x="10947" y="973"/>
            <a:ext cx="12170106" cy="6857027"/>
          </a:xfrm>
          <a:prstGeom prst="rect">
            <a:avLst/>
          </a:prstGeom>
        </p:spPr>
      </p:pic>
      <p:sp>
        <p:nvSpPr>
          <p:cNvPr id="2" name="Title Placeholder 1"/>
          <p:cNvSpPr>
            <a:spLocks noGrp="1"/>
          </p:cNvSpPr>
          <p:nvPr>
            <p:ph type="title"/>
          </p:nvPr>
        </p:nvSpPr>
        <p:spPr>
          <a:xfrm>
            <a:off x="560798" y="342355"/>
            <a:ext cx="11079822" cy="9576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60798" y="1482812"/>
            <a:ext cx="11079822" cy="441973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17"/>
          <p:cNvSpPr>
            <a:spLocks noGrp="1"/>
          </p:cNvSpPr>
          <p:nvPr>
            <p:ph type="sldNum" sz="quarter" idx="4"/>
          </p:nvPr>
        </p:nvSpPr>
        <p:spPr>
          <a:xfrm>
            <a:off x="8897420" y="6274158"/>
            <a:ext cx="2743200" cy="365125"/>
          </a:xfrm>
          <a:prstGeom prst="rect">
            <a:avLst/>
          </a:prstGeom>
        </p:spPr>
        <p:txBody>
          <a:bodyPr vert="horz" lIns="91440" tIns="45720" rIns="91440" bIns="45720" rtlCol="0" anchor="ctr"/>
          <a:lstStyle>
            <a:lvl1pPr algn="r">
              <a:defRPr sz="2000">
                <a:solidFill>
                  <a:srgbClr val="289FD7"/>
                </a:solidFill>
                <a:latin typeface="+mj-lt"/>
              </a:defRPr>
            </a:lvl1pPr>
          </a:lstStyle>
          <a:p>
            <a:fld id="{0D099E2A-118A-4377-8F98-2DF40BCBA9FE}" type="slidenum">
              <a:rPr lang="en-US" smtClean="0"/>
              <a:pPr/>
              <a:t>‹#›</a:t>
            </a:fld>
            <a:endParaRPr lang="en-US"/>
          </a:p>
        </p:txBody>
      </p:sp>
    </p:spTree>
    <p:extLst>
      <p:ext uri="{BB962C8B-B14F-4D97-AF65-F5344CB8AC3E}">
        <p14:creationId xmlns:p14="http://schemas.microsoft.com/office/powerpoint/2010/main" val="3677691810"/>
      </p:ext>
    </p:extLst>
  </p:cSld>
  <p:clrMap bg1="lt1" tx1="dk1" bg2="lt2" tx2="dk2" accent1="accent1" accent2="accent2" accent3="accent3" accent4="accent4" accent5="accent5" accent6="accent6" hlink="hlink" folHlink="folHlink"/>
  <p:sldLayoutIdLst>
    <p:sldLayoutId id="2147483661" r:id="rId1"/>
    <p:sldLayoutId id="2147483687" r:id="rId2"/>
    <p:sldLayoutId id="2147483690" r:id="rId3"/>
    <p:sldLayoutId id="2147483686" r:id="rId4"/>
    <p:sldLayoutId id="2147483685" r:id="rId5"/>
    <p:sldLayoutId id="2147483662" r:id="rId6"/>
    <p:sldLayoutId id="2147483668" r:id="rId7"/>
    <p:sldLayoutId id="2147483666" r:id="rId8"/>
    <p:sldLayoutId id="2147483667" r:id="rId9"/>
    <p:sldLayoutId id="2147483688" r:id="rId10"/>
    <p:sldLayoutId id="2147483669" r:id="rId11"/>
    <p:sldLayoutId id="2147483693" r:id="rId12"/>
    <p:sldLayoutId id="2147483694" r:id="rId13"/>
    <p:sldLayoutId id="2147483695" r:id="rId14"/>
    <p:sldLayoutId id="2147483697" r:id="rId15"/>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5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hyperlink" Target="http://channel9.msdn.com/Events/TechEd/NorthAmerica/2014/DEV-B351" TargetMode="Externa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4924"/>
          <a:stretch/>
        </p:blipFill>
        <p:spPr>
          <a:xfrm>
            <a:off x="-18662" y="0"/>
            <a:ext cx="12210661" cy="6858000"/>
          </a:xfrm>
          <a:prstGeom prst="rect">
            <a:avLst/>
          </a:prstGeom>
        </p:spPr>
      </p:pic>
      <p:sp>
        <p:nvSpPr>
          <p:cNvPr id="2" name="Title 1"/>
          <p:cNvSpPr>
            <a:spLocks noGrp="1"/>
          </p:cNvSpPr>
          <p:nvPr>
            <p:ph type="ctrTitle"/>
          </p:nvPr>
        </p:nvSpPr>
        <p:spPr>
          <a:xfrm>
            <a:off x="606175" y="2121267"/>
            <a:ext cx="11034445" cy="2387600"/>
          </a:xfrm>
        </p:spPr>
        <p:txBody>
          <a:bodyPr>
            <a:noAutofit/>
          </a:bodyPr>
          <a:lstStyle/>
          <a:p>
            <a:pPr algn="l"/>
            <a:r>
              <a:rPr lang="en-US" sz="8800" dirty="0" smtClean="0">
                <a:solidFill>
                  <a:schemeClr val="bg1"/>
                </a:solidFill>
              </a:rPr>
              <a:t>Introduction to Azure API Management</a:t>
            </a:r>
            <a:endParaRPr lang="en-US" sz="8800" dirty="0">
              <a:solidFill>
                <a:schemeClr val="bg1"/>
              </a:solidFill>
            </a:endParaRPr>
          </a:p>
        </p:txBody>
      </p:sp>
      <p:sp>
        <p:nvSpPr>
          <p:cNvPr id="3" name="Subtitle 2"/>
          <p:cNvSpPr>
            <a:spLocks noGrp="1"/>
          </p:cNvSpPr>
          <p:nvPr>
            <p:ph type="subTitle" idx="1"/>
          </p:nvPr>
        </p:nvSpPr>
        <p:spPr>
          <a:xfrm>
            <a:off x="606175" y="4740418"/>
            <a:ext cx="11034445" cy="1655762"/>
          </a:xfrm>
        </p:spPr>
        <p:txBody>
          <a:bodyPr>
            <a:normAutofit/>
          </a:bodyPr>
          <a:lstStyle/>
          <a:p>
            <a:pPr algn="l"/>
            <a:r>
              <a:rPr lang="en-US" sz="4400" smtClean="0">
                <a:solidFill>
                  <a:srgbClr val="00B0F0"/>
                </a:solidFill>
                <a:latin typeface="+mj-lt"/>
              </a:rPr>
              <a:t>Presenter Name</a:t>
            </a:r>
          </a:p>
          <a:p>
            <a:r>
              <a:rPr lang="en-US" sz="2800" smtClean="0">
                <a:solidFill>
                  <a:schemeClr val="bg1"/>
                </a:solidFill>
                <a:latin typeface="+mj-lt"/>
              </a:rPr>
              <a:t>Position or role</a:t>
            </a:r>
          </a:p>
          <a:p>
            <a:pPr algn="l"/>
            <a:endParaRPr lang="en-US" sz="3200" dirty="0" smtClean="0">
              <a:solidFill>
                <a:srgbClr val="92D050"/>
              </a:solidFill>
            </a:endParaRPr>
          </a:p>
        </p:txBody>
      </p:sp>
      <p:sp>
        <p:nvSpPr>
          <p:cNvPr id="6" name="TextBox 5"/>
          <p:cNvSpPr txBox="1"/>
          <p:nvPr/>
        </p:nvSpPr>
        <p:spPr>
          <a:xfrm>
            <a:off x="9662578" y="6026925"/>
            <a:ext cx="1978042" cy="400110"/>
          </a:xfrm>
          <a:prstGeom prst="rect">
            <a:avLst/>
          </a:prstGeom>
          <a:noFill/>
        </p:spPr>
        <p:txBody>
          <a:bodyPr wrap="none" rtlCol="0">
            <a:spAutoFit/>
          </a:bodyPr>
          <a:lstStyle/>
          <a:p>
            <a:r>
              <a:rPr lang="en-US" sz="2000" dirty="0" smtClean="0">
                <a:solidFill>
                  <a:schemeClr val="bg1"/>
                </a:solidFill>
              </a:rPr>
              <a:t>Microsoft Azure</a:t>
            </a:r>
            <a:endParaRPr lang="en-US" sz="2000" dirty="0">
              <a:solidFill>
                <a:schemeClr val="bg1"/>
              </a:solidFill>
            </a:endParaRPr>
          </a:p>
        </p:txBody>
      </p:sp>
    </p:spTree>
    <p:extLst>
      <p:ext uri="{BB962C8B-B14F-4D97-AF65-F5344CB8AC3E}">
        <p14:creationId xmlns:p14="http://schemas.microsoft.com/office/powerpoint/2010/main" val="83622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5748793" y="3981333"/>
            <a:ext cx="1987052" cy="1883185"/>
          </a:xfrm>
          <a:prstGeom prst="rect">
            <a:avLst/>
          </a:prstGeom>
          <a:solidFill>
            <a:srgbClr val="00B0F0">
              <a:alpha val="3803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5745804" y="2098149"/>
            <a:ext cx="1987052" cy="1883185"/>
          </a:xfrm>
          <a:prstGeom prst="rect">
            <a:avLst/>
          </a:prstGeom>
          <a:solidFill>
            <a:srgbClr val="00B0F0">
              <a:alpha val="3803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3775209" y="3981333"/>
            <a:ext cx="1987052" cy="1883185"/>
          </a:xfrm>
          <a:prstGeom prst="rect">
            <a:avLst/>
          </a:prstGeom>
          <a:solidFill>
            <a:srgbClr val="00B0F0">
              <a:alpha val="3803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Business models</a:t>
            </a:r>
            <a:endParaRPr lang="en-US" dirty="0"/>
          </a:p>
        </p:txBody>
      </p:sp>
      <p:sp>
        <p:nvSpPr>
          <p:cNvPr id="15" name="Rectangle 14"/>
          <p:cNvSpPr/>
          <p:nvPr/>
        </p:nvSpPr>
        <p:spPr bwMode="auto">
          <a:xfrm>
            <a:off x="3762026" y="2098149"/>
            <a:ext cx="1987052" cy="1883184"/>
          </a:xfrm>
          <a:prstGeom prst="rect">
            <a:avLst/>
          </a:prstGeom>
          <a:solidFill>
            <a:srgbClr val="00B0F0">
              <a:alpha val="3803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5" name="Straight Arrow Connector 4"/>
          <p:cNvCxnSpPr/>
          <p:nvPr/>
        </p:nvCxnSpPr>
        <p:spPr>
          <a:xfrm flipH="1">
            <a:off x="5752373" y="2098150"/>
            <a:ext cx="6592" cy="3766369"/>
          </a:xfrm>
          <a:prstGeom prst="straightConnector1">
            <a:avLst/>
          </a:prstGeom>
          <a:ln w="57150">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a:off x="3758751" y="3981334"/>
            <a:ext cx="3974105" cy="0"/>
          </a:xfrm>
          <a:prstGeom prst="straightConnector1">
            <a:avLst/>
          </a:prstGeom>
          <a:ln w="57150">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009842" y="3673572"/>
            <a:ext cx="1523906" cy="615522"/>
          </a:xfrm>
          <a:prstGeom prst="rect">
            <a:avLst/>
          </a:prstGeom>
          <a:noFill/>
        </p:spPr>
        <p:txBody>
          <a:bodyPr wrap="square" lIns="179285" tIns="143428" rIns="179285" bIns="143428" rtlCol="0">
            <a:spAutoFit/>
          </a:bodyPr>
          <a:lstStyle/>
          <a:p>
            <a:pPr algn="r">
              <a:lnSpc>
                <a:spcPct val="90000"/>
              </a:lnSpc>
              <a:spcAft>
                <a:spcPts val="588"/>
              </a:spcAft>
            </a:pPr>
            <a:r>
              <a:rPr lang="en-US" sz="2353" dirty="0">
                <a:solidFill>
                  <a:schemeClr val="bg1"/>
                </a:solidFill>
              </a:rPr>
              <a:t>public</a:t>
            </a:r>
          </a:p>
        </p:txBody>
      </p:sp>
      <p:sp>
        <p:nvSpPr>
          <p:cNvPr id="10" name="TextBox 9"/>
          <p:cNvSpPr txBox="1"/>
          <p:nvPr/>
        </p:nvSpPr>
        <p:spPr>
          <a:xfrm>
            <a:off x="7974317" y="3673573"/>
            <a:ext cx="1523906" cy="615522"/>
          </a:xfrm>
          <a:prstGeom prst="rect">
            <a:avLst/>
          </a:prstGeom>
          <a:noFill/>
        </p:spPr>
        <p:txBody>
          <a:bodyPr wrap="square" lIns="179285" tIns="143428" rIns="179285" bIns="143428" rtlCol="0">
            <a:spAutoFit/>
          </a:bodyPr>
          <a:lstStyle/>
          <a:p>
            <a:pPr>
              <a:lnSpc>
                <a:spcPct val="90000"/>
              </a:lnSpc>
              <a:spcAft>
                <a:spcPts val="588"/>
              </a:spcAft>
            </a:pPr>
            <a:r>
              <a:rPr lang="en-US" sz="2353" dirty="0">
                <a:solidFill>
                  <a:schemeClr val="bg1"/>
                </a:solidFill>
              </a:rPr>
              <a:t>private</a:t>
            </a:r>
          </a:p>
        </p:txBody>
      </p:sp>
      <p:sp>
        <p:nvSpPr>
          <p:cNvPr id="11" name="TextBox 10"/>
          <p:cNvSpPr txBox="1"/>
          <p:nvPr/>
        </p:nvSpPr>
        <p:spPr>
          <a:xfrm>
            <a:off x="3911090" y="1336061"/>
            <a:ext cx="3695751" cy="615522"/>
          </a:xfrm>
          <a:prstGeom prst="rect">
            <a:avLst/>
          </a:prstGeom>
          <a:noFill/>
        </p:spPr>
        <p:txBody>
          <a:bodyPr wrap="square" lIns="179285" tIns="143428" rIns="179285" bIns="143428" rtlCol="0">
            <a:spAutoFit/>
          </a:bodyPr>
          <a:lstStyle/>
          <a:p>
            <a:pPr algn="ctr">
              <a:lnSpc>
                <a:spcPct val="90000"/>
              </a:lnSpc>
              <a:spcAft>
                <a:spcPts val="588"/>
              </a:spcAft>
            </a:pPr>
            <a:r>
              <a:rPr lang="en-US" sz="2353" dirty="0">
                <a:solidFill>
                  <a:schemeClr val="bg1"/>
                </a:solidFill>
              </a:rPr>
              <a:t>d</a:t>
            </a:r>
            <a:r>
              <a:rPr lang="en-US" sz="2353" dirty="0">
                <a:solidFill>
                  <a:schemeClr val="bg1"/>
                </a:solidFill>
              </a:rPr>
              <a:t>irect monetization</a:t>
            </a:r>
          </a:p>
        </p:txBody>
      </p:sp>
      <p:sp>
        <p:nvSpPr>
          <p:cNvPr id="12" name="TextBox 11"/>
          <p:cNvSpPr txBox="1"/>
          <p:nvPr/>
        </p:nvSpPr>
        <p:spPr>
          <a:xfrm>
            <a:off x="3904498" y="6011086"/>
            <a:ext cx="3695751" cy="615522"/>
          </a:xfrm>
          <a:prstGeom prst="rect">
            <a:avLst/>
          </a:prstGeom>
          <a:noFill/>
        </p:spPr>
        <p:txBody>
          <a:bodyPr wrap="square" lIns="179285" tIns="143428" rIns="179285" bIns="143428" rtlCol="0">
            <a:spAutoFit/>
          </a:bodyPr>
          <a:lstStyle/>
          <a:p>
            <a:pPr algn="ctr">
              <a:lnSpc>
                <a:spcPct val="90000"/>
              </a:lnSpc>
              <a:spcAft>
                <a:spcPts val="588"/>
              </a:spcAft>
            </a:pPr>
            <a:r>
              <a:rPr lang="en-US" sz="2353" dirty="0">
                <a:solidFill>
                  <a:schemeClr val="bg1"/>
                </a:solidFill>
              </a:rPr>
              <a:t>Indirect monetization</a:t>
            </a:r>
          </a:p>
        </p:txBody>
      </p:sp>
    </p:spTree>
    <p:extLst>
      <p:ext uri="{BB962C8B-B14F-4D97-AF65-F5344CB8AC3E}">
        <p14:creationId xmlns:p14="http://schemas.microsoft.com/office/powerpoint/2010/main" val="14607214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par>
                                <p:cTn id="43" presetID="10" presetClass="entr" presetSubtype="0" fill="hold" grpId="2"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xit" presetSubtype="0" fill="hold" grpId="3" nodeType="withEffect">
                                  <p:stCondLst>
                                    <p:cond delay="0"/>
                                  </p:stCondLst>
                                  <p:childTnLst>
                                    <p:animEffect transition="out" filter="fade">
                                      <p:cBhvr>
                                        <p:cTn id="55" dur="500"/>
                                        <p:tgtEl>
                                          <p:spTgt spid="16"/>
                                        </p:tgtEl>
                                      </p:cBhvr>
                                    </p:animEffect>
                                    <p:set>
                                      <p:cBhvr>
                                        <p:cTn id="56" dur="1" fill="hold">
                                          <p:stCondLst>
                                            <p:cond delay="499"/>
                                          </p:stCondLst>
                                        </p:cTn>
                                        <p:tgtEl>
                                          <p:spTgt spid="1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18"/>
                                        </p:tgtEl>
                                      </p:cBhvr>
                                    </p:animEffect>
                                    <p:set>
                                      <p:cBhvr>
                                        <p:cTn id="61" dur="1" fill="hold">
                                          <p:stCondLst>
                                            <p:cond delay="499"/>
                                          </p:stCondLst>
                                        </p:cTn>
                                        <p:tgtEl>
                                          <p:spTgt spid="18"/>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1" nodeType="clickEffect">
                                  <p:stCondLst>
                                    <p:cond delay="0"/>
                                  </p:stCondLst>
                                  <p:childTnLst>
                                    <p:animEffect transition="out" filter="fade">
                                      <p:cBhvr>
                                        <p:cTn id="65" dur="500"/>
                                        <p:tgtEl>
                                          <p:spTgt spid="17"/>
                                        </p:tgtEl>
                                      </p:cBhvr>
                                    </p:animEffect>
                                    <p:set>
                                      <p:cBhvr>
                                        <p:cTn id="66" dur="1" fill="hold">
                                          <p:stCondLst>
                                            <p:cond delay="499"/>
                                          </p:stCondLst>
                                        </p:cTn>
                                        <p:tgtEl>
                                          <p:spTgt spid="17"/>
                                        </p:tgtEl>
                                        <p:attrNameLst>
                                          <p:attrName>style.visibility</p:attrName>
                                        </p:attrNameLst>
                                      </p:cBhvr>
                                      <p:to>
                                        <p:strVal val="hidden"/>
                                      </p:to>
                                    </p:set>
                                  </p:childTnLst>
                                </p:cTn>
                              </p:par>
                              <p:par>
                                <p:cTn id="67" presetID="10" presetClass="entr" presetSubtype="0" fill="hold" grpId="2"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P spid="17" grpId="0" animBg="1"/>
      <p:bldP spid="17" grpId="1" animBg="1"/>
      <p:bldP spid="16" grpId="0" animBg="1"/>
      <p:bldP spid="16" grpId="1" animBg="1"/>
      <p:bldP spid="16" grpId="2" animBg="1"/>
      <p:bldP spid="16" grpId="3" animBg="1"/>
      <p:bldP spid="15" grpId="0" animBg="1"/>
      <p:bldP spid="15" grpId="1" animBg="1"/>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you want an API program?</a:t>
            </a:r>
            <a:endParaRPr lang="en-US" dirty="0"/>
          </a:p>
        </p:txBody>
      </p:sp>
      <p:sp>
        <p:nvSpPr>
          <p:cNvPr id="3" name="Text Placeholder 2"/>
          <p:cNvSpPr>
            <a:spLocks noGrp="1"/>
          </p:cNvSpPr>
          <p:nvPr>
            <p:ph type="body" sz="quarter" idx="4294967295"/>
          </p:nvPr>
        </p:nvSpPr>
        <p:spPr>
          <a:xfrm>
            <a:off x="269239" y="1189495"/>
            <a:ext cx="11653523" cy="4043133"/>
          </a:xfrm>
          <a:prstGeom prst="rect">
            <a:avLst/>
          </a:prstGeom>
        </p:spPr>
        <p:txBody>
          <a:bodyPr/>
          <a:lstStyle/>
          <a:p>
            <a:r>
              <a:rPr lang="en-US" dirty="0" smtClean="0"/>
              <a:t>How do you </a:t>
            </a:r>
            <a:r>
              <a:rPr lang="en-US" b="1" dirty="0" smtClean="0"/>
              <a:t>engage with developers?</a:t>
            </a:r>
          </a:p>
          <a:p>
            <a:r>
              <a:rPr lang="en-US" dirty="0" smtClean="0"/>
              <a:t>How do you </a:t>
            </a:r>
            <a:r>
              <a:rPr lang="en-US" b="1" dirty="0" smtClean="0"/>
              <a:t>reduce TTFSC?</a:t>
            </a:r>
          </a:p>
          <a:p>
            <a:r>
              <a:rPr lang="en-US" dirty="0"/>
              <a:t>How do you </a:t>
            </a:r>
            <a:r>
              <a:rPr lang="en-US" b="1" dirty="0"/>
              <a:t>enforce your business policies</a:t>
            </a:r>
            <a:r>
              <a:rPr lang="en-US" b="1" dirty="0" smtClean="0"/>
              <a:t>?</a:t>
            </a:r>
            <a:endParaRPr lang="en-US" dirty="0" smtClean="0"/>
          </a:p>
          <a:p>
            <a:r>
              <a:rPr lang="en-US" dirty="0" smtClean="0"/>
              <a:t>How </a:t>
            </a:r>
            <a:r>
              <a:rPr lang="en-US" dirty="0"/>
              <a:t>do you </a:t>
            </a:r>
            <a:r>
              <a:rPr lang="en-US" b="1" dirty="0"/>
              <a:t>make your legacy API modern</a:t>
            </a:r>
            <a:r>
              <a:rPr lang="en-US" b="1" dirty="0" smtClean="0"/>
              <a:t>?</a:t>
            </a:r>
            <a:endParaRPr lang="en-US" dirty="0" smtClean="0"/>
          </a:p>
          <a:p>
            <a:r>
              <a:rPr lang="en-US" dirty="0" smtClean="0"/>
              <a:t>How do you </a:t>
            </a:r>
            <a:r>
              <a:rPr lang="en-US" b="1" dirty="0" smtClean="0"/>
              <a:t>understand their behavior?</a:t>
            </a:r>
          </a:p>
          <a:p>
            <a:r>
              <a:rPr lang="en-US" dirty="0" smtClean="0"/>
              <a:t>How do you </a:t>
            </a:r>
            <a:r>
              <a:rPr lang="en-US" b="1" dirty="0" smtClean="0"/>
              <a:t>protect your core business systems?</a:t>
            </a:r>
          </a:p>
        </p:txBody>
      </p:sp>
      <p:sp>
        <p:nvSpPr>
          <p:cNvPr id="4" name="Rectangle 3"/>
          <p:cNvSpPr/>
          <p:nvPr/>
        </p:nvSpPr>
        <p:spPr bwMode="auto">
          <a:xfrm rot="20649275">
            <a:off x="-1673015" y="2159065"/>
            <a:ext cx="15538030" cy="2614572"/>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r>
              <a:rPr lang="en-US" sz="7842" dirty="0">
                <a:solidFill>
                  <a:srgbClr val="1D4380"/>
                </a:solidFill>
              </a:rPr>
              <a:t>API Management</a:t>
            </a:r>
            <a:endParaRPr lang="en-US" sz="7842" dirty="0">
              <a:solidFill>
                <a:srgbClr val="1D4380"/>
              </a:solidFill>
            </a:endParaRPr>
          </a:p>
        </p:txBody>
      </p:sp>
    </p:spTree>
    <p:extLst>
      <p:ext uri="{BB962C8B-B14F-4D97-AF65-F5344CB8AC3E}">
        <p14:creationId xmlns:p14="http://schemas.microsoft.com/office/powerpoint/2010/main" val="16927580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942" y="1038535"/>
            <a:ext cx="11477030" cy="4203019"/>
          </a:xfrm>
          <a:prstGeom prst="rect">
            <a:avLst/>
          </a:prstGeom>
        </p:spPr>
      </p:pic>
      <p:grpSp>
        <p:nvGrpSpPr>
          <p:cNvPr id="8" name="Group 7"/>
          <p:cNvGrpSpPr/>
          <p:nvPr/>
        </p:nvGrpSpPr>
        <p:grpSpPr>
          <a:xfrm>
            <a:off x="0" y="4651961"/>
            <a:ext cx="12192000" cy="6067818"/>
            <a:chOff x="-1" y="4744746"/>
            <a:chExt cx="12436475" cy="618949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76190">
              <a:off x="3404750" y="4744746"/>
              <a:ext cx="7802014" cy="6189490"/>
            </a:xfrm>
            <a:prstGeom prst="rect">
              <a:avLst/>
            </a:prstGeom>
          </p:spPr>
        </p:pic>
        <p:sp>
          <p:nvSpPr>
            <p:cNvPr id="7" name="Rectangle 6"/>
            <p:cNvSpPr/>
            <p:nvPr/>
          </p:nvSpPr>
          <p:spPr bwMode="auto">
            <a:xfrm>
              <a:off x="-1" y="6366661"/>
              <a:ext cx="12436475" cy="627864"/>
            </a:xfrm>
            <a:prstGeom prst="rect">
              <a:avLst/>
            </a:prstGeom>
            <a:solidFill>
              <a:srgbClr val="FFFFFF">
                <a:alpha val="5803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FFFFFF"/>
                    </a:gs>
                    <a:gs pos="100000">
                      <a:srgbClr val="FFFFFF"/>
                    </a:gs>
                  </a:gsLst>
                  <a:lin ang="5400000" scaled="0"/>
                </a:gradFill>
              </a:endParaRPr>
            </a:p>
          </p:txBody>
        </p:sp>
        <p:sp>
          <p:nvSpPr>
            <p:cNvPr id="6" name="TextBox 5"/>
            <p:cNvSpPr txBox="1"/>
            <p:nvPr/>
          </p:nvSpPr>
          <p:spPr>
            <a:xfrm>
              <a:off x="7285037" y="6366661"/>
              <a:ext cx="4343400" cy="627864"/>
            </a:xfrm>
            <a:prstGeom prst="rect">
              <a:avLst/>
            </a:prstGeom>
            <a:noFill/>
          </p:spPr>
          <p:txBody>
            <a:bodyPr wrap="square" lIns="179285" tIns="143428" rIns="179285" bIns="143428" rtlCol="0">
              <a:spAutoFit/>
            </a:bodyPr>
            <a:lstStyle/>
            <a:p>
              <a:pPr>
                <a:lnSpc>
                  <a:spcPct val="90000"/>
                </a:lnSpc>
                <a:spcAft>
                  <a:spcPts val="588"/>
                </a:spcAft>
              </a:pPr>
              <a:r>
                <a:rPr lang="en-US" sz="2353" dirty="0">
                  <a:solidFill>
                    <a:schemeClr val="bg2"/>
                  </a:solidFill>
                </a:rPr>
                <a:t>October 23, 2013</a:t>
              </a:r>
            </a:p>
          </p:txBody>
        </p:sp>
      </p:grpSp>
    </p:spTree>
    <p:extLst>
      <p:ext uri="{BB962C8B-B14F-4D97-AF65-F5344CB8AC3E}">
        <p14:creationId xmlns:p14="http://schemas.microsoft.com/office/powerpoint/2010/main" val="19148797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sz="3921" dirty="0">
              <a:gradFill>
                <a:gsLst>
                  <a:gs pos="2920">
                    <a:schemeClr val="tx2"/>
                  </a:gs>
                  <a:gs pos="39000">
                    <a:schemeClr val="tx2"/>
                  </a:gs>
                </a:gsLst>
                <a:lin ang="5400000" scaled="0"/>
              </a:gradFill>
              <a:cs typeface="+mn-cs"/>
            </a:endParaRPr>
          </a:p>
        </p:txBody>
      </p:sp>
      <p:grpSp>
        <p:nvGrpSpPr>
          <p:cNvPr id="8" name="Group 7"/>
          <p:cNvGrpSpPr/>
          <p:nvPr/>
        </p:nvGrpSpPr>
        <p:grpSpPr>
          <a:xfrm>
            <a:off x="2062133" y="3110452"/>
            <a:ext cx="7933273" cy="914344"/>
            <a:chOff x="2423518" y="3172327"/>
            <a:chExt cx="8092352" cy="932678"/>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3518" y="3172327"/>
              <a:ext cx="1097268" cy="932678"/>
            </a:xfrm>
            <a:prstGeom prst="rect">
              <a:avLst/>
            </a:prstGeom>
          </p:spPr>
        </p:pic>
        <p:sp>
          <p:nvSpPr>
            <p:cNvPr id="7" name="TextBox 6"/>
            <p:cNvSpPr txBox="1"/>
            <p:nvPr/>
          </p:nvSpPr>
          <p:spPr>
            <a:xfrm>
              <a:off x="3657945" y="3172327"/>
              <a:ext cx="6857925" cy="849463"/>
            </a:xfrm>
            <a:prstGeom prst="rect">
              <a:avLst/>
            </a:prstGeom>
            <a:noFill/>
          </p:spPr>
          <p:txBody>
            <a:bodyPr wrap="square" lIns="179285" tIns="143428" rIns="179285" bIns="143428" rtlCol="0">
              <a:spAutoFit/>
            </a:bodyPr>
            <a:lstStyle/>
            <a:p>
              <a:pPr>
                <a:lnSpc>
                  <a:spcPct val="90000"/>
                </a:lnSpc>
                <a:spcAft>
                  <a:spcPts val="588"/>
                </a:spcAft>
              </a:pPr>
              <a:r>
                <a:rPr lang="en-US" sz="3921" dirty="0">
                  <a:solidFill>
                    <a:schemeClr val="bg2"/>
                  </a:solidFill>
                </a:rPr>
                <a:t>AZURE API MANAGEMENT</a:t>
              </a:r>
            </a:p>
          </p:txBody>
        </p:sp>
      </p:grpSp>
    </p:spTree>
    <p:extLst>
      <p:ext uri="{BB962C8B-B14F-4D97-AF65-F5344CB8AC3E}">
        <p14:creationId xmlns:p14="http://schemas.microsoft.com/office/powerpoint/2010/main" val="2085718350"/>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nodePh="1">
                                  <p:stCondLst>
                                    <p:cond delay="0"/>
                                  </p:stCondLst>
                                  <p:endCondLst>
                                    <p:cond evt="begin" delay="0">
                                      <p:tn val="5"/>
                                    </p:cond>
                                  </p:end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6" presetClass="emph" presetSubtype="0" accel="9000" decel="16000" fill="hold" nodeType="withEffect">
                                  <p:stCondLst>
                                    <p:cond delay="0"/>
                                  </p:stCondLst>
                                  <p:childTnLst>
                                    <p:animScale>
                                      <p:cBhvr>
                                        <p:cTn id="9" dur="500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bwMode="auto">
          <a:xfrm>
            <a:off x="5303837" y="830262"/>
            <a:ext cx="2057400" cy="5334000"/>
          </a:xfrm>
          <a:prstGeom prst="rect">
            <a:avLst/>
          </a:prstGeom>
          <a:solidFill>
            <a:srgbClr val="002050">
              <a:lumMod val="75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smtClean="0">
                <a:ln>
                  <a:noFill/>
                </a:ln>
                <a:solidFill>
                  <a:srgbClr val="002050"/>
                </a:solidFill>
                <a:effectLst/>
                <a:uLnTx/>
                <a:uFillTx/>
                <a:latin typeface="Segoe UI"/>
              </a:rPr>
              <a:t>WINDOWS AZURE API</a:t>
            </a:r>
          </a:p>
        </p:txBody>
      </p:sp>
      <p:sp>
        <p:nvSpPr>
          <p:cNvPr id="70" name="TextBox 69"/>
          <p:cNvSpPr txBox="1"/>
          <p:nvPr/>
        </p:nvSpPr>
        <p:spPr>
          <a:xfrm>
            <a:off x="5273674" y="5323851"/>
            <a:ext cx="2133600" cy="815608"/>
          </a:xfrm>
          <a:prstGeom prst="rect">
            <a:avLst/>
          </a:prstGeom>
          <a:no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smtClean="0">
                <a:ln>
                  <a:noFill/>
                </a:ln>
                <a:gradFill>
                  <a:gsLst>
                    <a:gs pos="2917">
                      <a:srgbClr val="FFFFFF"/>
                    </a:gs>
                    <a:gs pos="30000">
                      <a:srgbClr val="FFFFFF"/>
                    </a:gs>
                  </a:gsLst>
                  <a:lin ang="5400000" scaled="0"/>
                </a:gradFill>
                <a:effectLst/>
                <a:uLnTx/>
                <a:uFillTx/>
              </a:rPr>
              <a:t>AZURE API </a:t>
            </a:r>
          </a:p>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smtClean="0">
                <a:ln>
                  <a:noFill/>
                </a:ln>
                <a:gradFill>
                  <a:gsLst>
                    <a:gs pos="2917">
                      <a:srgbClr val="FFFFFF"/>
                    </a:gs>
                    <a:gs pos="30000">
                      <a:srgbClr val="FFFFFF"/>
                    </a:gs>
                  </a:gsLst>
                  <a:lin ang="5400000" scaled="0"/>
                </a:gradFill>
                <a:effectLst/>
                <a:uLnTx/>
                <a:uFillTx/>
              </a:rPr>
              <a:t>MANAGEMENT</a:t>
            </a:r>
          </a:p>
        </p:txBody>
      </p:sp>
      <p:grpSp>
        <p:nvGrpSpPr>
          <p:cNvPr id="71" name="Group 70"/>
          <p:cNvGrpSpPr/>
          <p:nvPr/>
        </p:nvGrpSpPr>
        <p:grpSpPr>
          <a:xfrm>
            <a:off x="430350" y="4403078"/>
            <a:ext cx="1827143" cy="1524682"/>
            <a:chOff x="430350" y="4403078"/>
            <a:chExt cx="1827143" cy="1524682"/>
          </a:xfrm>
        </p:grpSpPr>
        <p:grpSp>
          <p:nvGrpSpPr>
            <p:cNvPr id="73" name="Group 72"/>
            <p:cNvGrpSpPr/>
            <p:nvPr/>
          </p:nvGrpSpPr>
          <p:grpSpPr>
            <a:xfrm>
              <a:off x="1124223" y="4403078"/>
              <a:ext cx="457200" cy="749184"/>
              <a:chOff x="1036637" y="982662"/>
              <a:chExt cx="457200" cy="749184"/>
            </a:xfrm>
          </p:grpSpPr>
          <p:sp>
            <p:nvSpPr>
              <p:cNvPr id="82" name="Oval 81"/>
              <p:cNvSpPr/>
              <p:nvPr/>
            </p:nvSpPr>
            <p:spPr bwMode="auto">
              <a:xfrm>
                <a:off x="1036637" y="982662"/>
                <a:ext cx="457200" cy="457200"/>
              </a:xfrm>
              <a:prstGeom prst="ellipse">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83" name="Snip Same Side Corner Rectangle 82"/>
              <p:cNvSpPr/>
              <p:nvPr/>
            </p:nvSpPr>
            <p:spPr bwMode="auto">
              <a:xfrm>
                <a:off x="1036637" y="1402107"/>
                <a:ext cx="457200" cy="329739"/>
              </a:xfrm>
              <a:prstGeom prst="snip2SameRect">
                <a:avLst>
                  <a:gd name="adj1" fmla="val 31160"/>
                  <a:gd name="adj2" fmla="val 0"/>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grpSp>
        <p:sp>
          <p:nvSpPr>
            <p:cNvPr id="81" name="TextBox 80"/>
            <p:cNvSpPr txBox="1"/>
            <p:nvPr/>
          </p:nvSpPr>
          <p:spPr>
            <a:xfrm>
              <a:off x="430350" y="5133696"/>
              <a:ext cx="1827143" cy="794064"/>
            </a:xfrm>
            <a:prstGeom prst="rect">
              <a:avLst/>
            </a:prstGeom>
            <a:no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smtClean="0">
                  <a:ln>
                    <a:noFill/>
                  </a:ln>
                  <a:gradFill>
                    <a:gsLst>
                      <a:gs pos="2917">
                        <a:srgbClr val="FFFFFF"/>
                      </a:gs>
                      <a:gs pos="30000">
                        <a:srgbClr val="FFFFFF"/>
                      </a:gs>
                    </a:gsLst>
                    <a:lin ang="5400000" scaled="0"/>
                  </a:gradFill>
                  <a:effectLst/>
                  <a:uLnTx/>
                  <a:uFillTx/>
                </a:rPr>
                <a:t>PUBLISHER / ADMIN</a:t>
              </a:r>
            </a:p>
          </p:txBody>
        </p:sp>
      </p:grpSp>
      <p:grpSp>
        <p:nvGrpSpPr>
          <p:cNvPr id="85" name="Group 84"/>
          <p:cNvGrpSpPr/>
          <p:nvPr/>
        </p:nvGrpSpPr>
        <p:grpSpPr>
          <a:xfrm>
            <a:off x="430350" y="1092395"/>
            <a:ext cx="1827143" cy="1261867"/>
            <a:chOff x="352493" y="1210537"/>
            <a:chExt cx="1827143" cy="1261867"/>
          </a:xfrm>
        </p:grpSpPr>
        <p:sp>
          <p:nvSpPr>
            <p:cNvPr id="86" name="TextBox 85"/>
            <p:cNvSpPr txBox="1"/>
            <p:nvPr/>
          </p:nvSpPr>
          <p:spPr>
            <a:xfrm>
              <a:off x="352493" y="1927639"/>
              <a:ext cx="1827143" cy="544765"/>
            </a:xfrm>
            <a:prstGeom prst="rect">
              <a:avLst/>
            </a:prstGeom>
            <a:no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smtClean="0">
                  <a:ln>
                    <a:noFill/>
                  </a:ln>
                  <a:gradFill>
                    <a:gsLst>
                      <a:gs pos="2917">
                        <a:srgbClr val="FFFFFF"/>
                      </a:gs>
                      <a:gs pos="30000">
                        <a:srgbClr val="FFFFFF"/>
                      </a:gs>
                    </a:gsLst>
                    <a:lin ang="5400000" scaled="0"/>
                  </a:gradFill>
                  <a:effectLst/>
                  <a:uLnTx/>
                  <a:uFillTx/>
                </a:rPr>
                <a:t>DEVELOPERS</a:t>
              </a:r>
            </a:p>
          </p:txBody>
        </p:sp>
        <p:grpSp>
          <p:nvGrpSpPr>
            <p:cNvPr id="87" name="Group 86"/>
            <p:cNvGrpSpPr/>
            <p:nvPr/>
          </p:nvGrpSpPr>
          <p:grpSpPr>
            <a:xfrm>
              <a:off x="740509" y="1216945"/>
              <a:ext cx="457200" cy="749184"/>
              <a:chOff x="1036637" y="982662"/>
              <a:chExt cx="457200" cy="749184"/>
            </a:xfrm>
          </p:grpSpPr>
          <p:sp>
            <p:nvSpPr>
              <p:cNvPr id="93" name="Oval 92"/>
              <p:cNvSpPr/>
              <p:nvPr/>
            </p:nvSpPr>
            <p:spPr bwMode="auto">
              <a:xfrm>
                <a:off x="1036637" y="982662"/>
                <a:ext cx="457200" cy="457200"/>
              </a:xfrm>
              <a:prstGeom prst="ellipse">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94" name="Snip Same Side Corner Rectangle 93"/>
              <p:cNvSpPr/>
              <p:nvPr/>
            </p:nvSpPr>
            <p:spPr bwMode="auto">
              <a:xfrm>
                <a:off x="1036637" y="1402107"/>
                <a:ext cx="457200" cy="329739"/>
              </a:xfrm>
              <a:prstGeom prst="snip2SameRect">
                <a:avLst>
                  <a:gd name="adj1" fmla="val 31160"/>
                  <a:gd name="adj2" fmla="val 0"/>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grpSp>
        <p:grpSp>
          <p:nvGrpSpPr>
            <p:cNvPr id="88" name="Group 87"/>
            <p:cNvGrpSpPr/>
            <p:nvPr/>
          </p:nvGrpSpPr>
          <p:grpSpPr>
            <a:xfrm>
              <a:off x="1331541" y="1210537"/>
              <a:ext cx="457200" cy="749184"/>
              <a:chOff x="1036637" y="982662"/>
              <a:chExt cx="457200" cy="749184"/>
            </a:xfrm>
          </p:grpSpPr>
          <p:sp>
            <p:nvSpPr>
              <p:cNvPr id="89" name="Oval 88"/>
              <p:cNvSpPr/>
              <p:nvPr/>
            </p:nvSpPr>
            <p:spPr bwMode="auto">
              <a:xfrm>
                <a:off x="1036637" y="982662"/>
                <a:ext cx="457200" cy="457200"/>
              </a:xfrm>
              <a:prstGeom prst="ellipse">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90" name="Snip Same Side Corner Rectangle 89"/>
              <p:cNvSpPr/>
              <p:nvPr/>
            </p:nvSpPr>
            <p:spPr bwMode="auto">
              <a:xfrm>
                <a:off x="1036637" y="1402107"/>
                <a:ext cx="457200" cy="329739"/>
              </a:xfrm>
              <a:prstGeom prst="snip2SameRect">
                <a:avLst>
                  <a:gd name="adj1" fmla="val 31160"/>
                  <a:gd name="adj2" fmla="val 0"/>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grpSp>
      </p:grpSp>
      <p:grpSp>
        <p:nvGrpSpPr>
          <p:cNvPr id="95" name="Group 94"/>
          <p:cNvGrpSpPr/>
          <p:nvPr/>
        </p:nvGrpSpPr>
        <p:grpSpPr>
          <a:xfrm>
            <a:off x="439251" y="2741863"/>
            <a:ext cx="1827143" cy="1400795"/>
            <a:chOff x="409296" y="2820365"/>
            <a:chExt cx="1827143" cy="1400795"/>
          </a:xfrm>
        </p:grpSpPr>
        <p:grpSp>
          <p:nvGrpSpPr>
            <p:cNvPr id="96" name="Group 95"/>
            <p:cNvGrpSpPr/>
            <p:nvPr/>
          </p:nvGrpSpPr>
          <p:grpSpPr>
            <a:xfrm>
              <a:off x="910741" y="2820365"/>
              <a:ext cx="833415" cy="837764"/>
              <a:chOff x="910741" y="2820365"/>
              <a:chExt cx="833415" cy="837764"/>
            </a:xfrm>
          </p:grpSpPr>
          <p:sp>
            <p:nvSpPr>
              <p:cNvPr id="98" name="Rectangle 97"/>
              <p:cNvSpPr/>
              <p:nvPr/>
            </p:nvSpPr>
            <p:spPr bwMode="auto">
              <a:xfrm>
                <a:off x="910741" y="2820365"/>
                <a:ext cx="250319" cy="250319"/>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99" name="Rectangle 98"/>
              <p:cNvSpPr/>
              <p:nvPr/>
            </p:nvSpPr>
            <p:spPr bwMode="auto">
              <a:xfrm>
                <a:off x="1197709" y="2820365"/>
                <a:ext cx="250319" cy="250319"/>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100" name="Rectangle 99"/>
              <p:cNvSpPr/>
              <p:nvPr/>
            </p:nvSpPr>
            <p:spPr bwMode="auto">
              <a:xfrm>
                <a:off x="1493837" y="2820365"/>
                <a:ext cx="250319" cy="250319"/>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101" name="Rectangle 100"/>
              <p:cNvSpPr/>
              <p:nvPr/>
            </p:nvSpPr>
            <p:spPr bwMode="auto">
              <a:xfrm>
                <a:off x="910741" y="3116262"/>
                <a:ext cx="250319" cy="250319"/>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102" name="Rectangle 101"/>
              <p:cNvSpPr/>
              <p:nvPr/>
            </p:nvSpPr>
            <p:spPr bwMode="auto">
              <a:xfrm>
                <a:off x="1197709" y="3116262"/>
                <a:ext cx="250319" cy="250319"/>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103" name="Rectangle 102"/>
              <p:cNvSpPr/>
              <p:nvPr/>
            </p:nvSpPr>
            <p:spPr bwMode="auto">
              <a:xfrm>
                <a:off x="1493837" y="3116262"/>
                <a:ext cx="250319" cy="250319"/>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104" name="Rectangle 103"/>
              <p:cNvSpPr/>
              <p:nvPr/>
            </p:nvSpPr>
            <p:spPr bwMode="auto">
              <a:xfrm>
                <a:off x="910741" y="3407810"/>
                <a:ext cx="250319" cy="250319"/>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105" name="Rectangle 104"/>
              <p:cNvSpPr/>
              <p:nvPr/>
            </p:nvSpPr>
            <p:spPr bwMode="auto">
              <a:xfrm>
                <a:off x="1197709" y="3407810"/>
                <a:ext cx="250319" cy="250319"/>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106" name="Rectangle 105"/>
              <p:cNvSpPr/>
              <p:nvPr/>
            </p:nvSpPr>
            <p:spPr bwMode="auto">
              <a:xfrm>
                <a:off x="1493837" y="3407810"/>
                <a:ext cx="250319" cy="250319"/>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grpSp>
        <p:sp>
          <p:nvSpPr>
            <p:cNvPr id="97" name="TextBox 96"/>
            <p:cNvSpPr txBox="1"/>
            <p:nvPr/>
          </p:nvSpPr>
          <p:spPr>
            <a:xfrm>
              <a:off x="409296" y="3676395"/>
              <a:ext cx="1827143" cy="544765"/>
            </a:xfrm>
            <a:prstGeom prst="rect">
              <a:avLst/>
            </a:prstGeom>
            <a:no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smtClean="0">
                  <a:ln>
                    <a:noFill/>
                  </a:ln>
                  <a:gradFill>
                    <a:gsLst>
                      <a:gs pos="2917">
                        <a:srgbClr val="FFFFFF"/>
                      </a:gs>
                      <a:gs pos="30000">
                        <a:srgbClr val="FFFFFF"/>
                      </a:gs>
                    </a:gsLst>
                    <a:lin ang="5400000" scaled="0"/>
                  </a:gradFill>
                  <a:effectLst/>
                  <a:uLnTx/>
                  <a:uFillTx/>
                </a:rPr>
                <a:t>APPS</a:t>
              </a:r>
            </a:p>
          </p:txBody>
        </p:sp>
      </p:grpSp>
      <p:cxnSp>
        <p:nvCxnSpPr>
          <p:cNvPr id="107" name="Straight Arrow Connector 106"/>
          <p:cNvCxnSpPr/>
          <p:nvPr/>
        </p:nvCxnSpPr>
        <p:spPr>
          <a:xfrm>
            <a:off x="2560637" y="1676709"/>
            <a:ext cx="2362200" cy="0"/>
          </a:xfrm>
          <a:prstGeom prst="straightConnector1">
            <a:avLst/>
          </a:prstGeom>
          <a:noFill/>
          <a:ln w="57150" cap="flat" cmpd="sng" algn="ctr">
            <a:solidFill>
              <a:srgbClr val="FFFFFF"/>
            </a:solidFill>
            <a:prstDash val="solid"/>
            <a:headEnd type="none"/>
            <a:tailEnd type="triangle"/>
          </a:ln>
          <a:effectLst/>
        </p:spPr>
      </p:cxnSp>
      <p:cxnSp>
        <p:nvCxnSpPr>
          <p:cNvPr id="108" name="Straight Arrow Connector 107"/>
          <p:cNvCxnSpPr/>
          <p:nvPr/>
        </p:nvCxnSpPr>
        <p:spPr>
          <a:xfrm>
            <a:off x="2560637" y="3203261"/>
            <a:ext cx="2362200" cy="0"/>
          </a:xfrm>
          <a:prstGeom prst="straightConnector1">
            <a:avLst/>
          </a:prstGeom>
          <a:noFill/>
          <a:ln w="57150" cap="flat" cmpd="sng" algn="ctr">
            <a:solidFill>
              <a:srgbClr val="FFFFFF"/>
            </a:solidFill>
            <a:prstDash val="solid"/>
            <a:headEnd type="none"/>
            <a:tailEnd type="triangle"/>
          </a:ln>
          <a:effectLst/>
        </p:spPr>
      </p:cxnSp>
      <p:cxnSp>
        <p:nvCxnSpPr>
          <p:cNvPr id="109" name="Straight Arrow Connector 108"/>
          <p:cNvCxnSpPr/>
          <p:nvPr/>
        </p:nvCxnSpPr>
        <p:spPr>
          <a:xfrm>
            <a:off x="2560637" y="4688056"/>
            <a:ext cx="2362200" cy="0"/>
          </a:xfrm>
          <a:prstGeom prst="straightConnector1">
            <a:avLst/>
          </a:prstGeom>
          <a:noFill/>
          <a:ln w="57150" cap="flat" cmpd="sng" algn="ctr">
            <a:solidFill>
              <a:srgbClr val="FFFFFF"/>
            </a:solidFill>
            <a:prstDash val="solid"/>
            <a:headEnd type="none"/>
            <a:tailEnd type="triangle"/>
          </a:ln>
          <a:effectLst/>
        </p:spPr>
      </p:cxnSp>
      <p:cxnSp>
        <p:nvCxnSpPr>
          <p:cNvPr id="110" name="Straight Arrow Connector 109"/>
          <p:cNvCxnSpPr/>
          <p:nvPr/>
        </p:nvCxnSpPr>
        <p:spPr>
          <a:xfrm>
            <a:off x="7666037" y="3229456"/>
            <a:ext cx="2133600" cy="0"/>
          </a:xfrm>
          <a:prstGeom prst="straightConnector1">
            <a:avLst/>
          </a:prstGeom>
          <a:noFill/>
          <a:ln w="57150" cap="flat" cmpd="sng" algn="ctr">
            <a:solidFill>
              <a:srgbClr val="FFFFFF"/>
            </a:solidFill>
            <a:prstDash val="solid"/>
            <a:headEnd type="none"/>
            <a:tailEnd type="triangle"/>
          </a:ln>
          <a:effectLst/>
        </p:spPr>
      </p:cxnSp>
      <p:grpSp>
        <p:nvGrpSpPr>
          <p:cNvPr id="112" name="Group 111"/>
          <p:cNvGrpSpPr/>
          <p:nvPr/>
        </p:nvGrpSpPr>
        <p:grpSpPr>
          <a:xfrm rot="10800000">
            <a:off x="10150472" y="2380310"/>
            <a:ext cx="1326374" cy="1645902"/>
            <a:chOff x="9089467" y="1328776"/>
            <a:chExt cx="1326374" cy="1645902"/>
          </a:xfrm>
        </p:grpSpPr>
        <p:sp>
          <p:nvSpPr>
            <p:cNvPr id="113" name="Flowchart: Direct Access Storage 112"/>
            <p:cNvSpPr/>
            <p:nvPr/>
          </p:nvSpPr>
          <p:spPr bwMode="auto">
            <a:xfrm>
              <a:off x="9657353" y="1489904"/>
              <a:ext cx="471633" cy="1280146"/>
            </a:xfrm>
            <a:prstGeom prst="flowChartMagneticDrum">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4" name="Pie 113"/>
            <p:cNvSpPr/>
            <p:nvPr/>
          </p:nvSpPr>
          <p:spPr bwMode="auto">
            <a:xfrm>
              <a:off x="9089467" y="1550799"/>
              <a:ext cx="1326374" cy="1158357"/>
            </a:xfrm>
            <a:prstGeom prst="pie">
              <a:avLst>
                <a:gd name="adj1" fmla="val 5319942"/>
                <a:gd name="adj2" fmla="val 16200000"/>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5" name="Oval 114"/>
            <p:cNvSpPr/>
            <p:nvPr/>
          </p:nvSpPr>
          <p:spPr bwMode="auto">
            <a:xfrm>
              <a:off x="10037038" y="1835127"/>
              <a:ext cx="45719" cy="225161"/>
            </a:xfrm>
            <a:prstGeom prst="ellipse">
              <a:avLst/>
            </a:prstGeom>
            <a:solidFill>
              <a:srgbClr val="00206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6" name="Oval 115"/>
            <p:cNvSpPr/>
            <p:nvPr/>
          </p:nvSpPr>
          <p:spPr bwMode="auto">
            <a:xfrm>
              <a:off x="10037038" y="2243166"/>
              <a:ext cx="45719" cy="225161"/>
            </a:xfrm>
            <a:prstGeom prst="ellipse">
              <a:avLst/>
            </a:prstGeom>
            <a:solidFill>
              <a:srgbClr val="00206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 name="TextBox 116"/>
            <p:cNvSpPr txBox="1"/>
            <p:nvPr/>
          </p:nvSpPr>
          <p:spPr>
            <a:xfrm rot="16200000">
              <a:off x="8812443" y="1879344"/>
              <a:ext cx="1645902" cy="544765"/>
            </a:xfrm>
            <a:prstGeom prst="rect">
              <a:avLst/>
            </a:prstGeom>
            <a:no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smtClean="0">
                  <a:ln>
                    <a:noFill/>
                  </a:ln>
                  <a:solidFill>
                    <a:srgbClr val="002060"/>
                  </a:solidFill>
                  <a:effectLst/>
                  <a:uLnTx/>
                  <a:uFillTx/>
                </a:rPr>
                <a:t>API</a:t>
              </a:r>
            </a:p>
          </p:txBody>
        </p:sp>
      </p:grpSp>
      <p:sp>
        <p:nvSpPr>
          <p:cNvPr id="118" name="Rectangular Callout 117"/>
          <p:cNvSpPr/>
          <p:nvPr/>
        </p:nvSpPr>
        <p:spPr bwMode="auto">
          <a:xfrm>
            <a:off x="10104436" y="4631117"/>
            <a:ext cx="1829387" cy="1643815"/>
          </a:xfrm>
          <a:prstGeom prst="wedgeRectCallout">
            <a:avLst>
              <a:gd name="adj1" fmla="val 10169"/>
              <a:gd name="adj2" fmla="val -120212"/>
            </a:avLst>
          </a:prstGeom>
          <a:solidFill>
            <a:srgbClr val="0072C6">
              <a:lumMod val="50000"/>
              <a:lumOff val="50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Can be hosted anywhere and authored in any language on any platform.</a:t>
            </a:r>
          </a:p>
        </p:txBody>
      </p:sp>
      <p:sp>
        <p:nvSpPr>
          <p:cNvPr id="119" name="Freeform 118"/>
          <p:cNvSpPr/>
          <p:nvPr/>
        </p:nvSpPr>
        <p:spPr bwMode="auto">
          <a:xfrm>
            <a:off x="11374960" y="2982528"/>
            <a:ext cx="1335446" cy="1237780"/>
          </a:xfrm>
          <a:custGeom>
            <a:avLst/>
            <a:gdLst>
              <a:gd name="connsiteX0" fmla="*/ 0 w 1335446"/>
              <a:gd name="connsiteY0" fmla="*/ 253041 h 1237780"/>
              <a:gd name="connsiteX1" fmla="*/ 844062 w 1335446"/>
              <a:gd name="connsiteY1" fmla="*/ 196770 h 1237780"/>
              <a:gd name="connsiteX2" fmla="*/ 1322363 w 1335446"/>
              <a:gd name="connsiteY2" fmla="*/ 56094 h 1237780"/>
              <a:gd name="connsiteX3" fmla="*/ 1153551 w 1335446"/>
              <a:gd name="connsiteY3" fmla="*/ 1237780 h 1237780"/>
            </a:gdLst>
            <a:ahLst/>
            <a:cxnLst>
              <a:cxn ang="0">
                <a:pos x="connsiteX0" y="connsiteY0"/>
              </a:cxn>
              <a:cxn ang="0">
                <a:pos x="connsiteX1" y="connsiteY1"/>
              </a:cxn>
              <a:cxn ang="0">
                <a:pos x="connsiteX2" y="connsiteY2"/>
              </a:cxn>
              <a:cxn ang="0">
                <a:pos x="connsiteX3" y="connsiteY3"/>
              </a:cxn>
            </a:cxnLst>
            <a:rect l="l" t="t" r="r" b="b"/>
            <a:pathLst>
              <a:path w="1335446" h="1237780">
                <a:moveTo>
                  <a:pt x="0" y="253041"/>
                </a:moveTo>
                <a:cubicBezTo>
                  <a:pt x="311834" y="241317"/>
                  <a:pt x="623668" y="229594"/>
                  <a:pt x="844062" y="196770"/>
                </a:cubicBezTo>
                <a:cubicBezTo>
                  <a:pt x="1064456" y="163946"/>
                  <a:pt x="1270782" y="-117408"/>
                  <a:pt x="1322363" y="56094"/>
                </a:cubicBezTo>
                <a:cubicBezTo>
                  <a:pt x="1373944" y="229596"/>
                  <a:pt x="1263747" y="733688"/>
                  <a:pt x="1153551" y="1237780"/>
                </a:cubicBezTo>
              </a:path>
            </a:pathLst>
          </a:custGeom>
          <a:noFill/>
          <a:ln w="152400" cap="flat" cmpd="sng" algn="ctr">
            <a:solidFill>
              <a:srgbClr val="FFFFFF"/>
            </a:solidFill>
            <a:prstDash val="solid"/>
            <a:headEnd type="none" w="med" len="med"/>
            <a:tailEnd type="none" w="med" len="med"/>
          </a:ln>
          <a:effectLst/>
        </p:spPr>
        <p:txBody>
          <a:bodyPr rtlCol="0" anchor="ctr"/>
          <a:lstStyle/>
          <a:p>
            <a:pPr marL="0" marR="0" lvl="0" indent="0" algn="ctr" defTabSz="93274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Segoe UI"/>
            </a:endParaRPr>
          </a:p>
        </p:txBody>
      </p:sp>
      <p:grpSp>
        <p:nvGrpSpPr>
          <p:cNvPr id="120" name="Group 119"/>
          <p:cNvGrpSpPr/>
          <p:nvPr/>
        </p:nvGrpSpPr>
        <p:grpSpPr>
          <a:xfrm>
            <a:off x="5428910" y="2597426"/>
            <a:ext cx="1807254" cy="1280146"/>
            <a:chOff x="8048951" y="1670548"/>
            <a:chExt cx="1807254" cy="1280146"/>
          </a:xfrm>
        </p:grpSpPr>
        <p:sp>
          <p:nvSpPr>
            <p:cNvPr id="121" name="Flowchart: Terminator 120"/>
            <p:cNvSpPr/>
            <p:nvPr/>
          </p:nvSpPr>
          <p:spPr bwMode="auto">
            <a:xfrm>
              <a:off x="9124693" y="1950042"/>
              <a:ext cx="731512" cy="157910"/>
            </a:xfrm>
            <a:prstGeom prst="flowChartTerminator">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2" name="Flowchart: Terminator 121"/>
            <p:cNvSpPr/>
            <p:nvPr/>
          </p:nvSpPr>
          <p:spPr bwMode="auto">
            <a:xfrm>
              <a:off x="9122545" y="2467817"/>
              <a:ext cx="731512" cy="157910"/>
            </a:xfrm>
            <a:prstGeom prst="flowChartTerminator">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3" name="Flowchart: Direct Access Storage 122"/>
            <p:cNvSpPr/>
            <p:nvPr/>
          </p:nvSpPr>
          <p:spPr bwMode="auto">
            <a:xfrm rot="10800000">
              <a:off x="8985471" y="1670548"/>
              <a:ext cx="471633" cy="1280146"/>
            </a:xfrm>
            <a:prstGeom prst="flowChartMagneticDrum">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4" name="Flowchart: Direct Access Storage 123"/>
            <p:cNvSpPr/>
            <p:nvPr/>
          </p:nvSpPr>
          <p:spPr bwMode="auto">
            <a:xfrm rot="10800000">
              <a:off x="8458226" y="1700660"/>
              <a:ext cx="674027" cy="1219922"/>
            </a:xfrm>
            <a:prstGeom prst="flowChartMagneticDrum">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5" name="Flowchart: Direct Access Storage 124"/>
            <p:cNvSpPr/>
            <p:nvPr/>
          </p:nvSpPr>
          <p:spPr bwMode="auto">
            <a:xfrm rot="10800000">
              <a:off x="8169935" y="1670548"/>
              <a:ext cx="471633" cy="1280146"/>
            </a:xfrm>
            <a:prstGeom prst="flowChartMagneticDrum">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6" name="Oval 125"/>
            <p:cNvSpPr/>
            <p:nvPr/>
          </p:nvSpPr>
          <p:spPr bwMode="auto">
            <a:xfrm rot="10800000">
              <a:off x="8216164" y="2380310"/>
              <a:ext cx="45719" cy="225161"/>
            </a:xfrm>
            <a:prstGeom prst="ellipse">
              <a:avLst/>
            </a:prstGeom>
            <a:solidFill>
              <a:srgbClr val="00206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7" name="Oval 126"/>
            <p:cNvSpPr/>
            <p:nvPr/>
          </p:nvSpPr>
          <p:spPr bwMode="auto">
            <a:xfrm rot="10800000">
              <a:off x="8216164" y="1972271"/>
              <a:ext cx="45719" cy="225161"/>
            </a:xfrm>
            <a:prstGeom prst="ellipse">
              <a:avLst/>
            </a:prstGeom>
            <a:solidFill>
              <a:srgbClr val="00206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8" name="TextBox 127"/>
            <p:cNvSpPr txBox="1"/>
            <p:nvPr/>
          </p:nvSpPr>
          <p:spPr>
            <a:xfrm>
              <a:off x="8048951" y="2016490"/>
              <a:ext cx="1645902" cy="544765"/>
            </a:xfrm>
            <a:prstGeom prst="rect">
              <a:avLst/>
            </a:prstGeom>
            <a:no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smtClean="0">
                  <a:ln>
                    <a:noFill/>
                  </a:ln>
                  <a:solidFill>
                    <a:srgbClr val="002060"/>
                  </a:solidFill>
                  <a:effectLst/>
                  <a:uLnTx/>
                  <a:uFillTx/>
                </a:rPr>
                <a:t>PROXY</a:t>
              </a:r>
            </a:p>
          </p:txBody>
        </p:sp>
      </p:grpSp>
      <p:sp>
        <p:nvSpPr>
          <p:cNvPr id="129" name="Rectangle 128"/>
          <p:cNvSpPr/>
          <p:nvPr/>
        </p:nvSpPr>
        <p:spPr bwMode="auto">
          <a:xfrm>
            <a:off x="5570536" y="1161110"/>
            <a:ext cx="1447800" cy="1219200"/>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srgbClr val="002050">
                    <a:lumMod val="75000"/>
                  </a:srgbClr>
                </a:solidFill>
                <a:effectLst/>
                <a:uLnTx/>
                <a:uFillTx/>
                <a:latin typeface="Segoe UI"/>
              </a:rPr>
              <a:t>DEVELOPER PORTAL</a:t>
            </a:r>
          </a:p>
        </p:txBody>
      </p:sp>
      <p:sp>
        <p:nvSpPr>
          <p:cNvPr id="130" name="Rectangle 129"/>
          <p:cNvSpPr/>
          <p:nvPr/>
        </p:nvSpPr>
        <p:spPr bwMode="auto">
          <a:xfrm>
            <a:off x="5555278" y="4078456"/>
            <a:ext cx="1447800" cy="1219200"/>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rgbClr val="002050">
                    <a:lumMod val="75000"/>
                  </a:srgbClr>
                </a:solidFill>
                <a:effectLst>
                  <a:glow rad="101600">
                    <a:srgbClr val="FFFFFF">
                      <a:alpha val="60000"/>
                    </a:srgbClr>
                  </a:glow>
                </a:effectLst>
                <a:uLnTx/>
                <a:uFillTx/>
                <a:latin typeface="Segoe UI"/>
              </a:rPr>
              <a:t>PUBLISHER</a:t>
            </a:r>
          </a:p>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rgbClr val="002050">
                    <a:lumMod val="75000"/>
                  </a:srgbClr>
                </a:solidFill>
                <a:effectLst>
                  <a:glow rad="101600">
                    <a:srgbClr val="FFFFFF">
                      <a:alpha val="60000"/>
                    </a:srgbClr>
                  </a:glow>
                </a:effectLst>
                <a:uLnTx/>
                <a:uFillTx/>
                <a:latin typeface="Segoe UI"/>
              </a:rPr>
              <a:t>PORTAL</a:t>
            </a:r>
          </a:p>
        </p:txBody>
      </p:sp>
      <p:cxnSp>
        <p:nvCxnSpPr>
          <p:cNvPr id="131" name="Straight Arrow Connector 130"/>
          <p:cNvCxnSpPr/>
          <p:nvPr/>
        </p:nvCxnSpPr>
        <p:spPr>
          <a:xfrm>
            <a:off x="1343921" y="2277414"/>
            <a:ext cx="8901" cy="320012"/>
          </a:xfrm>
          <a:prstGeom prst="straightConnector1">
            <a:avLst/>
          </a:prstGeom>
          <a:noFill/>
          <a:ln w="57150" cap="flat" cmpd="sng" algn="ctr">
            <a:solidFill>
              <a:srgbClr val="FFFFFF"/>
            </a:solidFill>
            <a:prstDash val="solid"/>
            <a:headEnd type="none"/>
            <a:tailEnd type="triangle"/>
          </a:ln>
          <a:effectLst/>
        </p:spPr>
      </p:cxnSp>
    </p:spTree>
    <p:extLst>
      <p:ext uri="{BB962C8B-B14F-4D97-AF65-F5344CB8AC3E}">
        <p14:creationId xmlns:p14="http://schemas.microsoft.com/office/powerpoint/2010/main" val="2834295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par>
                                <p:cTn id="8" presetID="10" presetClass="entr" presetSubtype="0" fill="hold"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fade">
                                      <p:cBhvr>
                                        <p:cTn id="10" dur="500"/>
                                        <p:tgtEl>
                                          <p:spTgt spid="10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5"/>
                                        </p:tgtEl>
                                        <p:attrNameLst>
                                          <p:attrName>style.visibility</p:attrName>
                                        </p:attrNameLst>
                                      </p:cBhvr>
                                      <p:to>
                                        <p:strVal val="visible"/>
                                      </p:to>
                                    </p:set>
                                    <p:animEffect transition="in" filter="fade">
                                      <p:cBhvr>
                                        <p:cTn id="15" dur="500"/>
                                        <p:tgtEl>
                                          <p:spTgt spid="85"/>
                                        </p:tgtEl>
                                      </p:cBhvr>
                                    </p:animEffect>
                                  </p:childTnLst>
                                </p:cTn>
                              </p:par>
                              <p:par>
                                <p:cTn id="16" presetID="10" presetClass="entr" presetSubtype="0" fill="hold" nodeType="withEffect">
                                  <p:stCondLst>
                                    <p:cond delay="0"/>
                                  </p:stCondLst>
                                  <p:childTnLst>
                                    <p:set>
                                      <p:cBhvr>
                                        <p:cTn id="17" dur="1" fill="hold">
                                          <p:stCondLst>
                                            <p:cond delay="0"/>
                                          </p:stCondLst>
                                        </p:cTn>
                                        <p:tgtEl>
                                          <p:spTgt spid="107"/>
                                        </p:tgtEl>
                                        <p:attrNameLst>
                                          <p:attrName>style.visibility</p:attrName>
                                        </p:attrNameLst>
                                      </p:cBhvr>
                                      <p:to>
                                        <p:strVal val="visible"/>
                                      </p:to>
                                    </p:set>
                                    <p:animEffect transition="in" filter="fade">
                                      <p:cBhvr>
                                        <p:cTn id="18" dur="500"/>
                                        <p:tgtEl>
                                          <p:spTgt spid="10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1"/>
                                        </p:tgtEl>
                                        <p:attrNameLst>
                                          <p:attrName>style.visibility</p:attrName>
                                        </p:attrNameLst>
                                      </p:cBhvr>
                                      <p:to>
                                        <p:strVal val="visible"/>
                                      </p:to>
                                    </p:set>
                                    <p:animEffect transition="in" filter="fade">
                                      <p:cBhvr>
                                        <p:cTn id="23" dur="500"/>
                                        <p:tgtEl>
                                          <p:spTgt spid="131"/>
                                        </p:tgtEl>
                                      </p:cBhvr>
                                    </p:animEffect>
                                  </p:childTnLst>
                                </p:cTn>
                              </p:par>
                              <p:par>
                                <p:cTn id="24" presetID="10" presetClass="entr" presetSubtype="0" fill="hold" nodeType="withEffect">
                                  <p:stCondLst>
                                    <p:cond delay="0"/>
                                  </p:stCondLst>
                                  <p:childTnLst>
                                    <p:set>
                                      <p:cBhvr>
                                        <p:cTn id="25" dur="1" fill="hold">
                                          <p:stCondLst>
                                            <p:cond delay="0"/>
                                          </p:stCondLst>
                                        </p:cTn>
                                        <p:tgtEl>
                                          <p:spTgt spid="95"/>
                                        </p:tgtEl>
                                        <p:attrNameLst>
                                          <p:attrName>style.visibility</p:attrName>
                                        </p:attrNameLst>
                                      </p:cBhvr>
                                      <p:to>
                                        <p:strVal val="visible"/>
                                      </p:to>
                                    </p:set>
                                    <p:animEffect transition="in" filter="fade">
                                      <p:cBhvr>
                                        <p:cTn id="26" dur="500"/>
                                        <p:tgtEl>
                                          <p:spTgt spid="9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0"/>
                                        </p:tgtEl>
                                        <p:attrNameLst>
                                          <p:attrName>style.visibility</p:attrName>
                                        </p:attrNameLst>
                                      </p:cBhvr>
                                      <p:to>
                                        <p:strVal val="visible"/>
                                      </p:to>
                                    </p:set>
                                    <p:animEffect transition="in" filter="fade">
                                      <p:cBhvr>
                                        <p:cTn id="36" dur="500"/>
                                        <p:tgtEl>
                                          <p:spTgt spid="1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8"/>
                                        </p:tgtEl>
                                        <p:attrNameLst>
                                          <p:attrName>style.visibility</p:attrName>
                                        </p:attrNameLst>
                                      </p:cBhvr>
                                      <p:to>
                                        <p:strVal val="visible"/>
                                      </p:to>
                                    </p:set>
                                    <p:animEffect transition="in" filter="fade">
                                      <p:cBhvr>
                                        <p:cTn id="41"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z="9600" dirty="0" smtClean="0"/>
              <a:t>Demo</a:t>
            </a:r>
            <a:r>
              <a:rPr lang="en-US" dirty="0" smtClean="0"/>
              <a:t/>
            </a:r>
            <a:br>
              <a:rPr lang="en-US" dirty="0" smtClean="0"/>
            </a:br>
            <a:r>
              <a:rPr lang="en-US" sz="6000" dirty="0" smtClean="0">
                <a:solidFill>
                  <a:schemeClr val="bg2"/>
                </a:solidFill>
              </a:rPr>
              <a:t>Azure API Management</a:t>
            </a:r>
            <a:endParaRPr lang="en-US" dirty="0">
              <a:solidFill>
                <a:schemeClr val="bg2"/>
              </a:solidFill>
            </a:endParaRPr>
          </a:p>
        </p:txBody>
      </p:sp>
      <p:sp>
        <p:nvSpPr>
          <p:cNvPr id="4" name="Slide Number Placeholder 3"/>
          <p:cNvSpPr>
            <a:spLocks noGrp="1"/>
          </p:cNvSpPr>
          <p:nvPr>
            <p:ph type="sldNum" sz="quarter" idx="4294967295"/>
          </p:nvPr>
        </p:nvSpPr>
        <p:spPr>
          <a:xfrm>
            <a:off x="9448800" y="6256338"/>
            <a:ext cx="2743200" cy="365125"/>
          </a:xfrm>
        </p:spPr>
        <p:txBody>
          <a:bodyPr/>
          <a:lstStyle/>
          <a:p>
            <a:fld id="{0A164282-434E-41D4-9582-783D542A7B68}" type="slidenum">
              <a:rPr lang="en-US" smtClean="0"/>
              <a:pPr/>
              <a:t>15</a:t>
            </a:fld>
            <a:endParaRPr lang="en-US"/>
          </a:p>
        </p:txBody>
      </p:sp>
    </p:spTree>
    <p:extLst>
      <p:ext uri="{BB962C8B-B14F-4D97-AF65-F5344CB8AC3E}">
        <p14:creationId xmlns:p14="http://schemas.microsoft.com/office/powerpoint/2010/main" val="24376776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2"/>
                </a:solidFill>
              </a:rPr>
              <a:t>m</a:t>
            </a:r>
            <a:r>
              <a:rPr lang="en-US" dirty="0" smtClean="0">
                <a:solidFill>
                  <a:schemeClr val="bg2"/>
                </a:solidFill>
              </a:rPr>
              <a:t>uch preview, nice feature</a:t>
            </a:r>
            <a:endParaRPr lang="en-US" dirty="0">
              <a:solidFill>
                <a:schemeClr val="bg2"/>
              </a:solidFill>
            </a:endParaRPr>
          </a:p>
        </p:txBody>
      </p:sp>
      <p:sp>
        <p:nvSpPr>
          <p:cNvPr id="6" name="TextBox 5"/>
          <p:cNvSpPr txBox="1"/>
          <p:nvPr/>
        </p:nvSpPr>
        <p:spPr>
          <a:xfrm>
            <a:off x="635775" y="1448081"/>
            <a:ext cx="2842106" cy="2101046"/>
          </a:xfrm>
          <a:prstGeom prst="rect">
            <a:avLst/>
          </a:prstGeom>
          <a:noFill/>
        </p:spPr>
        <p:txBody>
          <a:bodyPr wrap="none" rtlCol="0">
            <a:spAutoFit/>
          </a:bodyPr>
          <a:lstStyle/>
          <a:p>
            <a:r>
              <a:rPr lang="en-US" sz="2000" b="1" dirty="0">
                <a:solidFill>
                  <a:schemeClr val="bg2"/>
                </a:solidFill>
              </a:rPr>
              <a:t>Developer Experience</a:t>
            </a:r>
          </a:p>
          <a:p>
            <a:r>
              <a:rPr lang="en-US" dirty="0">
                <a:solidFill>
                  <a:schemeClr val="bg2"/>
                </a:solidFill>
              </a:rPr>
              <a:t>Self-Registration</a:t>
            </a:r>
          </a:p>
          <a:p>
            <a:r>
              <a:rPr lang="en-US" dirty="0">
                <a:solidFill>
                  <a:schemeClr val="bg2"/>
                </a:solidFill>
              </a:rPr>
              <a:t>Subscriptions</a:t>
            </a:r>
          </a:p>
          <a:p>
            <a:r>
              <a:rPr lang="en-US" dirty="0">
                <a:solidFill>
                  <a:schemeClr val="bg2"/>
                </a:solidFill>
              </a:rPr>
              <a:t>Documentation</a:t>
            </a:r>
          </a:p>
          <a:p>
            <a:r>
              <a:rPr lang="en-US" dirty="0">
                <a:solidFill>
                  <a:schemeClr val="bg2"/>
                </a:solidFill>
              </a:rPr>
              <a:t>Console</a:t>
            </a:r>
          </a:p>
          <a:p>
            <a:r>
              <a:rPr lang="en-US" dirty="0">
                <a:solidFill>
                  <a:schemeClr val="bg2"/>
                </a:solidFill>
              </a:rPr>
              <a:t>Issues Forum</a:t>
            </a:r>
            <a:endParaRPr lang="en-US" dirty="0">
              <a:solidFill>
                <a:schemeClr val="bg2"/>
              </a:solidFill>
            </a:endParaRPr>
          </a:p>
          <a:p>
            <a:r>
              <a:rPr lang="en-US" dirty="0">
                <a:solidFill>
                  <a:schemeClr val="bg2"/>
                </a:solidFill>
              </a:rPr>
              <a:t>Dashboard</a:t>
            </a:r>
          </a:p>
        </p:txBody>
      </p:sp>
      <p:sp>
        <p:nvSpPr>
          <p:cNvPr id="7" name="TextBox 6"/>
          <p:cNvSpPr txBox="1"/>
          <p:nvPr/>
        </p:nvSpPr>
        <p:spPr>
          <a:xfrm>
            <a:off x="633195" y="3797249"/>
            <a:ext cx="2807179" cy="2062103"/>
          </a:xfrm>
          <a:prstGeom prst="rect">
            <a:avLst/>
          </a:prstGeom>
          <a:noFill/>
        </p:spPr>
        <p:txBody>
          <a:bodyPr wrap="none" rtlCol="0">
            <a:spAutoFit/>
          </a:bodyPr>
          <a:lstStyle/>
          <a:p>
            <a:r>
              <a:rPr lang="en-US" sz="2000" b="1" dirty="0">
                <a:solidFill>
                  <a:schemeClr val="bg2"/>
                </a:solidFill>
              </a:rPr>
              <a:t>Admin Experience</a:t>
            </a:r>
            <a:endParaRPr lang="en-US" dirty="0">
              <a:solidFill>
                <a:schemeClr val="bg2"/>
              </a:solidFill>
            </a:endParaRPr>
          </a:p>
          <a:p>
            <a:r>
              <a:rPr lang="en-US" dirty="0">
                <a:solidFill>
                  <a:schemeClr val="bg2"/>
                </a:solidFill>
              </a:rPr>
              <a:t>API specification</a:t>
            </a:r>
          </a:p>
          <a:p>
            <a:r>
              <a:rPr lang="en-US" dirty="0">
                <a:solidFill>
                  <a:schemeClr val="bg2"/>
                </a:solidFill>
              </a:rPr>
              <a:t>Product management</a:t>
            </a:r>
          </a:p>
          <a:p>
            <a:r>
              <a:rPr lang="en-US" dirty="0">
                <a:solidFill>
                  <a:schemeClr val="bg2"/>
                </a:solidFill>
              </a:rPr>
              <a:t>Policies Editor</a:t>
            </a:r>
          </a:p>
          <a:p>
            <a:r>
              <a:rPr lang="en-US" dirty="0">
                <a:solidFill>
                  <a:schemeClr val="bg2"/>
                </a:solidFill>
              </a:rPr>
              <a:t>Developer management</a:t>
            </a:r>
          </a:p>
          <a:p>
            <a:r>
              <a:rPr lang="en-US" dirty="0">
                <a:solidFill>
                  <a:schemeClr val="bg2"/>
                </a:solidFill>
              </a:rPr>
              <a:t>Content management</a:t>
            </a:r>
          </a:p>
          <a:p>
            <a:r>
              <a:rPr lang="en-US" dirty="0">
                <a:solidFill>
                  <a:schemeClr val="bg2"/>
                </a:solidFill>
              </a:rPr>
              <a:t>Configurable notifications</a:t>
            </a:r>
          </a:p>
        </p:txBody>
      </p:sp>
      <p:sp>
        <p:nvSpPr>
          <p:cNvPr id="8" name="TextBox 7"/>
          <p:cNvSpPr txBox="1"/>
          <p:nvPr/>
        </p:nvSpPr>
        <p:spPr>
          <a:xfrm>
            <a:off x="8140411" y="1486176"/>
            <a:ext cx="2458189" cy="1506117"/>
          </a:xfrm>
          <a:prstGeom prst="rect">
            <a:avLst/>
          </a:prstGeom>
          <a:noFill/>
        </p:spPr>
        <p:txBody>
          <a:bodyPr wrap="none" rtlCol="0">
            <a:spAutoFit/>
          </a:bodyPr>
          <a:lstStyle/>
          <a:p>
            <a:r>
              <a:rPr lang="en-US" sz="2000" b="1" dirty="0">
                <a:solidFill>
                  <a:schemeClr val="bg2"/>
                </a:solidFill>
              </a:rPr>
              <a:t>Security</a:t>
            </a:r>
          </a:p>
          <a:p>
            <a:r>
              <a:rPr lang="en-US" dirty="0">
                <a:solidFill>
                  <a:schemeClr val="bg2"/>
                </a:solidFill>
              </a:rPr>
              <a:t>Custom developer ID</a:t>
            </a:r>
          </a:p>
          <a:p>
            <a:r>
              <a:rPr lang="en-US" dirty="0">
                <a:solidFill>
                  <a:schemeClr val="bg2"/>
                </a:solidFill>
              </a:rPr>
              <a:t>Social Developer ID</a:t>
            </a:r>
          </a:p>
          <a:p>
            <a:r>
              <a:rPr lang="en-US" dirty="0">
                <a:solidFill>
                  <a:schemeClr val="bg2"/>
                </a:solidFill>
              </a:rPr>
              <a:t>API </a:t>
            </a:r>
            <a:r>
              <a:rPr lang="en-US" dirty="0">
                <a:solidFill>
                  <a:schemeClr val="bg2"/>
                </a:solidFill>
              </a:rPr>
              <a:t>key </a:t>
            </a:r>
            <a:r>
              <a:rPr lang="en-US" dirty="0">
                <a:solidFill>
                  <a:schemeClr val="bg2"/>
                </a:solidFill>
              </a:rPr>
              <a:t>authentication</a:t>
            </a:r>
          </a:p>
          <a:p>
            <a:r>
              <a:rPr lang="en-US" dirty="0">
                <a:solidFill>
                  <a:schemeClr val="bg2"/>
                </a:solidFill>
              </a:rPr>
              <a:t>Basic Authentication </a:t>
            </a:r>
          </a:p>
        </p:txBody>
      </p:sp>
      <p:sp>
        <p:nvSpPr>
          <p:cNvPr id="9" name="TextBox 8"/>
          <p:cNvSpPr txBox="1"/>
          <p:nvPr/>
        </p:nvSpPr>
        <p:spPr>
          <a:xfrm>
            <a:off x="4153176" y="1477683"/>
            <a:ext cx="2904557" cy="4275713"/>
          </a:xfrm>
          <a:prstGeom prst="rect">
            <a:avLst/>
          </a:prstGeom>
          <a:noFill/>
        </p:spPr>
        <p:txBody>
          <a:bodyPr wrap="none" rtlCol="0">
            <a:spAutoFit/>
          </a:bodyPr>
          <a:lstStyle/>
          <a:p>
            <a:r>
              <a:rPr lang="en-US" sz="2000" b="1" dirty="0">
                <a:solidFill>
                  <a:schemeClr val="bg2"/>
                </a:solidFill>
              </a:rPr>
              <a:t>Proxy &amp; Policies</a:t>
            </a:r>
          </a:p>
          <a:p>
            <a:r>
              <a:rPr lang="en-US" dirty="0">
                <a:solidFill>
                  <a:schemeClr val="bg2"/>
                </a:solidFill>
              </a:rPr>
              <a:t>Call and bandwidth quotas</a:t>
            </a:r>
          </a:p>
          <a:p>
            <a:r>
              <a:rPr lang="en-US" dirty="0">
                <a:solidFill>
                  <a:schemeClr val="bg2"/>
                </a:solidFill>
              </a:rPr>
              <a:t>Rate limit</a:t>
            </a:r>
          </a:p>
          <a:p>
            <a:r>
              <a:rPr lang="en-US" dirty="0">
                <a:solidFill>
                  <a:schemeClr val="bg2"/>
                </a:solidFill>
              </a:rPr>
              <a:t>Caching</a:t>
            </a:r>
            <a:endParaRPr lang="en-US" dirty="0">
              <a:solidFill>
                <a:schemeClr val="bg2"/>
              </a:solidFill>
            </a:endParaRPr>
          </a:p>
          <a:p>
            <a:r>
              <a:rPr lang="en-US" dirty="0">
                <a:solidFill>
                  <a:schemeClr val="bg2"/>
                </a:solidFill>
              </a:rPr>
              <a:t>HTTPS</a:t>
            </a:r>
            <a:endParaRPr lang="en-US" dirty="0">
              <a:solidFill>
                <a:schemeClr val="bg2"/>
              </a:solidFill>
            </a:endParaRPr>
          </a:p>
          <a:p>
            <a:r>
              <a:rPr lang="en-US" dirty="0">
                <a:solidFill>
                  <a:schemeClr val="bg2"/>
                </a:solidFill>
              </a:rPr>
              <a:t>Authenticate with Basic</a:t>
            </a:r>
          </a:p>
          <a:p>
            <a:r>
              <a:rPr lang="en-US" dirty="0">
                <a:solidFill>
                  <a:schemeClr val="bg2"/>
                </a:solidFill>
              </a:rPr>
              <a:t>CORS / </a:t>
            </a:r>
            <a:r>
              <a:rPr lang="en-US" dirty="0">
                <a:solidFill>
                  <a:schemeClr val="bg2"/>
                </a:solidFill>
              </a:rPr>
              <a:t>x-domain calls</a:t>
            </a:r>
          </a:p>
          <a:p>
            <a:r>
              <a:rPr lang="en-US" dirty="0">
                <a:solidFill>
                  <a:schemeClr val="bg2"/>
                </a:solidFill>
              </a:rPr>
              <a:t>Find and replace string</a:t>
            </a:r>
          </a:p>
          <a:p>
            <a:r>
              <a:rPr lang="en-US" dirty="0">
                <a:solidFill>
                  <a:schemeClr val="bg2"/>
                </a:solidFill>
              </a:rPr>
              <a:t>Re-write URL</a:t>
            </a:r>
          </a:p>
          <a:p>
            <a:r>
              <a:rPr lang="en-US" dirty="0">
                <a:solidFill>
                  <a:schemeClr val="bg2"/>
                </a:solidFill>
              </a:rPr>
              <a:t>Mask URLs</a:t>
            </a:r>
          </a:p>
          <a:p>
            <a:r>
              <a:rPr lang="en-US" dirty="0">
                <a:solidFill>
                  <a:schemeClr val="bg2"/>
                </a:solidFill>
              </a:rPr>
              <a:t>JSONP</a:t>
            </a:r>
            <a:endParaRPr lang="en-US" dirty="0">
              <a:solidFill>
                <a:schemeClr val="bg2"/>
              </a:solidFill>
            </a:endParaRPr>
          </a:p>
          <a:p>
            <a:r>
              <a:rPr lang="en-US" dirty="0">
                <a:solidFill>
                  <a:schemeClr val="bg2"/>
                </a:solidFill>
              </a:rPr>
              <a:t>JSON to/from XML</a:t>
            </a:r>
          </a:p>
          <a:p>
            <a:r>
              <a:rPr lang="en-US" dirty="0">
                <a:solidFill>
                  <a:schemeClr val="bg2"/>
                </a:solidFill>
              </a:rPr>
              <a:t>Set header or parameter</a:t>
            </a:r>
          </a:p>
          <a:p>
            <a:r>
              <a:rPr lang="en-US" dirty="0">
                <a:solidFill>
                  <a:schemeClr val="bg2"/>
                </a:solidFill>
              </a:rPr>
              <a:t>IP </a:t>
            </a:r>
            <a:r>
              <a:rPr lang="en-US" dirty="0">
                <a:solidFill>
                  <a:schemeClr val="bg2"/>
                </a:solidFill>
              </a:rPr>
              <a:t>filter</a:t>
            </a:r>
          </a:p>
          <a:p>
            <a:r>
              <a:rPr lang="en-US" dirty="0">
                <a:solidFill>
                  <a:schemeClr val="bg2"/>
                </a:solidFill>
              </a:rPr>
              <a:t>Wildcard operations</a:t>
            </a:r>
          </a:p>
        </p:txBody>
      </p:sp>
      <p:sp>
        <p:nvSpPr>
          <p:cNvPr id="10" name="TextBox 9"/>
          <p:cNvSpPr txBox="1"/>
          <p:nvPr/>
        </p:nvSpPr>
        <p:spPr>
          <a:xfrm>
            <a:off x="8140411" y="3200151"/>
            <a:ext cx="3860251" cy="2665993"/>
          </a:xfrm>
          <a:prstGeom prst="rect">
            <a:avLst/>
          </a:prstGeom>
          <a:noFill/>
        </p:spPr>
        <p:txBody>
          <a:bodyPr wrap="square" rtlCol="0">
            <a:spAutoFit/>
          </a:bodyPr>
          <a:lstStyle/>
          <a:p>
            <a:r>
              <a:rPr lang="en-US" sz="2000" b="1" dirty="0">
                <a:solidFill>
                  <a:schemeClr val="bg2"/>
                </a:solidFill>
              </a:rPr>
              <a:t>Reports</a:t>
            </a:r>
          </a:p>
          <a:p>
            <a:r>
              <a:rPr lang="en-US" dirty="0">
                <a:solidFill>
                  <a:schemeClr val="bg2"/>
                </a:solidFill>
              </a:rPr>
              <a:t>Calls</a:t>
            </a:r>
          </a:p>
          <a:p>
            <a:r>
              <a:rPr lang="en-US" dirty="0">
                <a:solidFill>
                  <a:schemeClr val="bg2"/>
                </a:solidFill>
              </a:rPr>
              <a:t>Bandwidth</a:t>
            </a:r>
          </a:p>
          <a:p>
            <a:r>
              <a:rPr lang="en-US" dirty="0">
                <a:solidFill>
                  <a:schemeClr val="bg2"/>
                </a:solidFill>
              </a:rPr>
              <a:t>Cache hits/misses</a:t>
            </a:r>
          </a:p>
          <a:p>
            <a:r>
              <a:rPr lang="en-US" dirty="0">
                <a:solidFill>
                  <a:schemeClr val="bg2"/>
                </a:solidFill>
              </a:rPr>
              <a:t>Status codes</a:t>
            </a:r>
          </a:p>
          <a:p>
            <a:r>
              <a:rPr lang="en-US" dirty="0">
                <a:solidFill>
                  <a:schemeClr val="bg2"/>
                </a:solidFill>
              </a:rPr>
              <a:t>API and service response time</a:t>
            </a:r>
          </a:p>
          <a:p>
            <a:r>
              <a:rPr lang="en-US" dirty="0">
                <a:solidFill>
                  <a:schemeClr val="bg2"/>
                </a:solidFill>
              </a:rPr>
              <a:t>Proxy response time</a:t>
            </a:r>
          </a:p>
          <a:p>
            <a:r>
              <a:rPr lang="en-US" dirty="0">
                <a:solidFill>
                  <a:schemeClr val="bg2"/>
                </a:solidFill>
              </a:rPr>
              <a:t>Filter any report by product </a:t>
            </a:r>
            <a:r>
              <a:rPr lang="en-US" dirty="0">
                <a:solidFill>
                  <a:schemeClr val="bg2"/>
                </a:solidFill>
              </a:rPr>
              <a:t>API </a:t>
            </a:r>
            <a:r>
              <a:rPr lang="en-US" dirty="0">
                <a:solidFill>
                  <a:schemeClr val="bg2"/>
                </a:solidFill>
              </a:rPr>
              <a:t>Operation</a:t>
            </a:r>
          </a:p>
        </p:txBody>
      </p:sp>
    </p:spTree>
    <p:extLst>
      <p:ext uri="{BB962C8B-B14F-4D97-AF65-F5344CB8AC3E}">
        <p14:creationId xmlns:p14="http://schemas.microsoft.com/office/powerpoint/2010/main" val="30545619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Thanks</a:t>
            </a:r>
            <a:endParaRPr lang="en-US" dirty="0"/>
          </a:p>
        </p:txBody>
      </p:sp>
      <p:sp>
        <p:nvSpPr>
          <p:cNvPr id="3" name="Text Placeholder 2"/>
          <p:cNvSpPr>
            <a:spLocks noGrp="1"/>
          </p:cNvSpPr>
          <p:nvPr>
            <p:ph type="body" sz="quarter" idx="11"/>
          </p:nvPr>
        </p:nvSpPr>
        <p:spPr>
          <a:xfrm>
            <a:off x="269241" y="1189494"/>
            <a:ext cx="11655840" cy="6577634"/>
          </a:xfrm>
        </p:spPr>
        <p:txBody>
          <a:bodyPr/>
          <a:lstStyle/>
          <a:p>
            <a:pPr marL="560241" indent="-560241">
              <a:buFont typeface="Arial" panose="020B0604020202020204" pitchFamily="34" charset="0"/>
              <a:buChar char="•"/>
            </a:pPr>
            <a:r>
              <a:rPr lang="en-US" dirty="0" smtClean="0"/>
              <a:t>preview </a:t>
            </a:r>
            <a:r>
              <a:rPr lang="en-US" dirty="0"/>
              <a:t>available in azure right now (go try</a:t>
            </a:r>
            <a:r>
              <a:rPr lang="en-US" dirty="0" smtClean="0"/>
              <a:t>)</a:t>
            </a:r>
          </a:p>
          <a:p>
            <a:pPr marL="560241" indent="-560241">
              <a:buFont typeface="Arial" panose="020B0604020202020204" pitchFamily="34" charset="0"/>
              <a:buChar char="•"/>
            </a:pPr>
            <a:r>
              <a:rPr lang="en-US" dirty="0" smtClean="0"/>
              <a:t>updates already in the pipeline</a:t>
            </a:r>
          </a:p>
          <a:p>
            <a:pPr marL="560241" indent="-560241">
              <a:buFont typeface="Arial" panose="020B0604020202020204" pitchFamily="34" charset="0"/>
              <a:buChar char="•"/>
            </a:pPr>
            <a:r>
              <a:rPr lang="en-US" dirty="0" smtClean="0"/>
              <a:t>… and more coming regularly</a:t>
            </a:r>
          </a:p>
          <a:p>
            <a:pPr marL="560241" indent="-560241">
              <a:buFont typeface="Arial" panose="020B0604020202020204" pitchFamily="34" charset="0"/>
              <a:buChar char="•"/>
            </a:pPr>
            <a:r>
              <a:rPr lang="en-US" dirty="0" smtClean="0"/>
              <a:t>keen to engage with customers</a:t>
            </a:r>
          </a:p>
          <a:p>
            <a:pPr marL="560241" indent="-560241">
              <a:buFont typeface="Arial" panose="020B0604020202020204" pitchFamily="34" charset="0"/>
              <a:buChar char="•"/>
            </a:pPr>
            <a:r>
              <a:rPr lang="en-US" dirty="0" smtClean="0"/>
              <a:t>reach us at </a:t>
            </a:r>
            <a:r>
              <a:rPr lang="en-US" b="1" dirty="0" smtClean="0"/>
              <a:t>apimgmt@microsoft.com</a:t>
            </a:r>
          </a:p>
          <a:p>
            <a:pPr marL="560241" indent="-560241">
              <a:buFont typeface="Arial" panose="020B0604020202020204" pitchFamily="34" charset="0"/>
              <a:buChar char="•"/>
            </a:pPr>
            <a:endParaRPr lang="en-US" dirty="0" smtClean="0"/>
          </a:p>
          <a:p>
            <a:pPr marL="560241" indent="-560241">
              <a:buFont typeface="Arial" panose="020B0604020202020204" pitchFamily="34" charset="0"/>
              <a:buChar char="•"/>
            </a:pPr>
            <a:endParaRPr lang="en-US" dirty="0"/>
          </a:p>
        </p:txBody>
      </p:sp>
    </p:spTree>
    <p:extLst>
      <p:ext uri="{BB962C8B-B14F-4D97-AF65-F5344CB8AC3E}">
        <p14:creationId xmlns:p14="http://schemas.microsoft.com/office/powerpoint/2010/main" val="16449798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6912892" y="1992578"/>
            <a:ext cx="4545100" cy="2448303"/>
            <a:chOff x="5811880" y="1728413"/>
            <a:chExt cx="6146714" cy="2448303"/>
          </a:xfrm>
        </p:grpSpPr>
        <p:sp>
          <p:nvSpPr>
            <p:cNvPr id="20" name="Text Placeholder 25"/>
            <p:cNvSpPr txBox="1">
              <a:spLocks/>
            </p:cNvSpPr>
            <p:nvPr/>
          </p:nvSpPr>
          <p:spPr bwMode="ltGray">
            <a:xfrm>
              <a:off x="5811880" y="1728413"/>
              <a:ext cx="5860167" cy="1628567"/>
            </a:xfrm>
            <a:prstGeom prst="rect">
              <a:avLst/>
            </a:prstGeom>
          </p:spPr>
          <p:txBody>
            <a:bodyPr vert="horz" wrap="square" lIns="179285" tIns="143428" rIns="179285" bIns="143428" rtlCol="0" anchor="t">
              <a:noAutofit/>
            </a:bodyPr>
            <a:lstStyle>
              <a:lvl1pPr marL="0" indent="0" algn="l" defTabSz="914166" rtl="0" eaLnBrk="1" latinLnBrk="0" hangingPunct="1">
                <a:spcBef>
                  <a:spcPct val="20000"/>
                </a:spcBef>
                <a:buFont typeface="Arial" pitchFamily="34" charset="0"/>
                <a:buNone/>
                <a:defRPr sz="6700" kern="1200" spc="-153">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76959" indent="-676959" defTabSz="896157">
                <a:lnSpc>
                  <a:spcPts val="6666"/>
                </a:lnSpc>
                <a:defRPr/>
              </a:pPr>
              <a:r>
                <a:rPr lang="en-US" sz="5980" spc="-150" dirty="0" smtClean="0">
                  <a:solidFill>
                    <a:srgbClr val="FFFFFF"/>
                  </a:solidFill>
                  <a:latin typeface="Segoe UI Light"/>
                </a:rPr>
                <a:t>Thanks!</a:t>
              </a:r>
              <a:endParaRPr lang="en-US" sz="5980" spc="-150" dirty="0">
                <a:solidFill>
                  <a:srgbClr val="FFFFFF"/>
                </a:solidFill>
                <a:latin typeface="Segoe UI Light"/>
              </a:endParaRPr>
            </a:p>
          </p:txBody>
        </p:sp>
        <p:sp>
          <p:nvSpPr>
            <p:cNvPr id="21" name="Text Placeholder 4"/>
            <p:cNvSpPr txBox="1">
              <a:spLocks/>
            </p:cNvSpPr>
            <p:nvPr/>
          </p:nvSpPr>
          <p:spPr>
            <a:xfrm>
              <a:off x="5968926" y="2763841"/>
              <a:ext cx="5989668" cy="14128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000" dirty="0" smtClean="0">
                  <a:solidFill>
                    <a:srgbClr val="11C1FF"/>
                  </a:solidFill>
                  <a:latin typeface="+mj-lt"/>
                </a:rPr>
                <a:t>We are done now.</a:t>
              </a:r>
              <a:endParaRPr lang="en-US" sz="4000" dirty="0">
                <a:solidFill>
                  <a:srgbClr val="11C1FF"/>
                </a:solidFill>
                <a:latin typeface="+mj-lt"/>
              </a:endParaRPr>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153" y="1756196"/>
            <a:ext cx="2151489" cy="215148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13505" y="308587"/>
            <a:ext cx="1128328" cy="112832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87249" y="1177504"/>
            <a:ext cx="5283363" cy="4402803"/>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8781" y="5570973"/>
            <a:ext cx="578692" cy="578692"/>
          </a:xfrm>
          <a:prstGeom prst="rect">
            <a:avLst/>
          </a:prstGeom>
        </p:spPr>
      </p:pic>
    </p:spTree>
    <p:extLst>
      <p:ext uri="{BB962C8B-B14F-4D97-AF65-F5344CB8AC3E}">
        <p14:creationId xmlns:p14="http://schemas.microsoft.com/office/powerpoint/2010/main" val="3560693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8" name="Title 3"/>
          <p:cNvSpPr txBox="1">
            <a:spLocks/>
          </p:cNvSpPr>
          <p:nvPr/>
        </p:nvSpPr>
        <p:spPr>
          <a:xfrm>
            <a:off x="231221" y="3648367"/>
            <a:ext cx="3178420" cy="872110"/>
          </a:xfrm>
          <a:prstGeom prst="rect">
            <a:avLst/>
          </a:prstGeom>
        </p:spPr>
        <p:txBody>
          <a:bodyPr vert="horz" wrap="square" lIns="146304" tIns="91440" rIns="146304" bIns="91440" rtlCol="0" anchor="ctr">
            <a:noAutofit/>
          </a:bodyPr>
          <a:lstStyle>
            <a:lvl1pPr algn="l" defTabSz="914180" rtl="0" eaLnBrk="1" latinLnBrk="0" hangingPunct="1">
              <a:lnSpc>
                <a:spcPts val="6175"/>
              </a:lnSpc>
              <a:spcBef>
                <a:spcPct val="0"/>
              </a:spcBef>
              <a:buNone/>
              <a:defRPr lang="en-US" sz="5293" b="0" kern="1200" cap="none" spc="-100" baseline="0">
                <a:ln w="3175">
                  <a:noFill/>
                </a:ln>
                <a:solidFill>
                  <a:schemeClr val="bg1"/>
                </a:solidFill>
                <a:effectLst/>
                <a:latin typeface="+mj-lt"/>
                <a:ea typeface="+mn-ea"/>
                <a:cs typeface="Segoe UI" pitchFamily="34" charset="0"/>
              </a:defRPr>
            </a:lvl1pPr>
          </a:lstStyle>
          <a:p>
            <a:pPr>
              <a:lnSpc>
                <a:spcPct val="100000"/>
              </a:lnSpc>
            </a:pPr>
            <a:r>
              <a:rPr lang="en-US" altLang="ja-JP" sz="4799" dirty="0">
                <a:ea typeface="メイリオ" pitchFamily="50" charset="-128"/>
                <a:cs typeface="Segoe UI Light" panose="020B0502040204020203" pitchFamily="34" charset="0"/>
              </a:rPr>
              <a:t>Azure </a:t>
            </a:r>
            <a:r>
              <a:rPr lang="en-US" altLang="ja-JP" sz="4799" dirty="0" smtClean="0">
                <a:ea typeface="メイリオ" pitchFamily="50" charset="-128"/>
                <a:cs typeface="Segoe UI Light" panose="020B0502040204020203" pitchFamily="34" charset="0"/>
              </a:rPr>
              <a:t>footprint</a:t>
            </a:r>
            <a:endParaRPr lang="en-US" sz="4799" dirty="0">
              <a:ea typeface="メイリオ" pitchFamily="50" charset="-128"/>
              <a:cs typeface="Segoe UI Light" panose="020B0502040204020203" pitchFamily="34" charset="0"/>
            </a:endParaRPr>
          </a:p>
        </p:txBody>
      </p:sp>
      <p:grpSp>
        <p:nvGrpSpPr>
          <p:cNvPr id="1239" name="Group 1238"/>
          <p:cNvGrpSpPr/>
          <p:nvPr/>
        </p:nvGrpSpPr>
        <p:grpSpPr>
          <a:xfrm>
            <a:off x="429370" y="289026"/>
            <a:ext cx="11148737" cy="6215364"/>
            <a:chOff x="395371" y="1139688"/>
            <a:chExt cx="8399866" cy="4651514"/>
          </a:xfrm>
          <a:solidFill>
            <a:srgbClr val="00B0F0"/>
          </a:solidFill>
        </p:grpSpPr>
        <p:sp>
          <p:nvSpPr>
            <p:cNvPr id="1240"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1"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2"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3"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4"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5"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6"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7"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8"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49"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0"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1"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2"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3"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4"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5"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6"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7"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8"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59"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0"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1"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2"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3"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4"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5"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6"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7"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8"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69"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0"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1"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2"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3"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4"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5"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6"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7"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8"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79"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0"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1"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2"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3"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4"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5"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6"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7"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8"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89"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0"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1"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2"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3"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4"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5"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6"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7"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8"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299"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0"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1"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2"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3"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4"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5"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6"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7"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8"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09"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0"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1"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2"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3"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4"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5"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6"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7"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8"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19"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0"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1"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2"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3"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4"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5"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6"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7"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8"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29"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0"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1"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2"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3"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4"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5"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6"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7"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8"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39"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0"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1"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2"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3"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4"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5"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6"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7"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8"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49"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0"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1"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2"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3"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4"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5"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6"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7"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8"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59"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0"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1"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2"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3"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4"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5"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6"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7"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8"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69"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0"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1"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2"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3"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4"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5"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6"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7"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8"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79"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0"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1"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2"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3"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4"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5"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6"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7"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8"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89"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0"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1"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2"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3"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4"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5"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6"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7"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8"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399"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0"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1"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2"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3"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4"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5"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6"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7"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8"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09"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0"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1"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2"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3"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4"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5"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6"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7"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8"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19"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0"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1"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2"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3"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4"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5"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6"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7"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8"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29"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0"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1"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2"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3"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4"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5"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6"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7"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8"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39"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0"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1"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2"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3"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4"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5"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6"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7"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8"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49"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0"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1"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2"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3"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4"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5"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6"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7"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8"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59"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0"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1"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2"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3"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4"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5"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6"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7"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8"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69"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0"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1"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2"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3"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4"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5"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6"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7"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8"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79"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0"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1"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2"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3"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4"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5"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6"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7"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8"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89"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0"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1"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2"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3"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4"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5"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6"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7"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8"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499"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0"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1"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2"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3"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4"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5"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6"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7"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8"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09"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0"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1"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2"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3"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4"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5"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6"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7"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8"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19"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0"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1"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2"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3"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4"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5"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6"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7"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8"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29"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0"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1"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2"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3"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4"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5"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6"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7"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8"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39"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0"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1"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2"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3"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4"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5"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6"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7"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8"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49"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0"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1"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2"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3"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4"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5"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6"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7"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8"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59"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0"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1"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2"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3"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4"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5"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6"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7"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8"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69"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0"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1"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2"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3"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4"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5"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6"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7"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8"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79"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0"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1"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2"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3"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4"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5"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6"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7"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8"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89"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0"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pPr defTabSz="1218504">
                <a:defRPr/>
              </a:pPr>
              <a:endParaRPr lang="en-US" sz="2399" kern="0" dirty="0">
                <a:solidFill>
                  <a:srgbClr val="292929"/>
                </a:solidFill>
              </a:endParaRPr>
            </a:p>
          </p:txBody>
        </p:sp>
        <p:sp>
          <p:nvSpPr>
            <p:cNvPr id="1591"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2"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3"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4"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595"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6"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7"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8"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599"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0"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1"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2"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3"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4"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5"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6"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7"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8"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09"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0"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1"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2"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3"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4"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5"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6"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7"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8"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19"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0"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1"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2"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3"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4"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5"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6"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7"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8"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29"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0"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1"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2"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3"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4"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5"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6"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7"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8"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39"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pPr defTabSz="1218504">
                <a:defRPr/>
              </a:pPr>
              <a:endParaRPr lang="en-US" sz="2399" kern="0" dirty="0">
                <a:solidFill>
                  <a:srgbClr val="292929"/>
                </a:solidFill>
              </a:endParaRPr>
            </a:p>
          </p:txBody>
        </p:sp>
        <p:sp>
          <p:nvSpPr>
            <p:cNvPr id="1640"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1"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2"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3"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4"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5"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6"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7"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8"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49"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0"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1"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2"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3"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4"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5"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6"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7"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8"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59"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0"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1"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2"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3"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4"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5"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6"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7"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8"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69"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0"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1"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2"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3"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4"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5"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6"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7"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8"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79"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0"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1"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2"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3"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4"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5"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6"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7"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8"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89"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0"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1"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2"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3"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4"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5"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6"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7"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8"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699"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0"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1"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2"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3"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4"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5"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6"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7"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8"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09"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0"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1"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2"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3"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4"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5"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6"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7"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8"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19"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0"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1"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2"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3"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4"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5"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6"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7"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8"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29"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0"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1"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2"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3"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4"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5"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6"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7"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8"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39"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0"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741"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2"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3"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4"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5"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6"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7"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8"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49"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0"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1"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2"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3"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4"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5"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6"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7"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8"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59"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0"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1"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2"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3"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4"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5"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6"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7"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8"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69"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0"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1"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2"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3"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4"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5"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6"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7"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8"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79"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0"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1"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2"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3"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784"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5"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6"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7"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8"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89"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0"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1"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2"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3"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4"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5"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6"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7"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8"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799"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0"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1"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2"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3"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4"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5"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6"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7"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8"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09"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0"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1"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2"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3"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4"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5"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6"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7"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8"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19"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0"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1"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2"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3"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4"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5"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6"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7"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8"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29"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0"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1"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2"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3"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4"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835"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6"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7"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8"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39"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0"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1"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2"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3"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4"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5"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6"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7"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8"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49"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0"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1"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2"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3"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4"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5"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6"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7"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8"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59"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0"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1"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862"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3"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4"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5"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6"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7"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8"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69"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0"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1"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2"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3"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4"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5"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6"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7"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8"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79"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0"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1"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2"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3"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4"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5"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6"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7"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8"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89"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0"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1"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2"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3"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4"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5"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6"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7"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8"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899"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0"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1"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2"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3"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4"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5"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6"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7"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8"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09"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0"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1"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2"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3"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4"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5"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6"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7"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8"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19"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0"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1"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2"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3"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4"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5"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6"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7"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8"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29"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0"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1"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2"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3"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4"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5"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6"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7"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8"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39"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0"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1"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2"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3"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4"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5"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6"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7"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8"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49"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0"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1"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2"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3"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4"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5"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6"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7"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58"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959"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0"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1"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2"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3"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4"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5"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6"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7"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8"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69"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0"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1"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2"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3"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4"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5"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6"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7"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1978"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79"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0"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1"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2"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3"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4"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5"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6"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7"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8"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89"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0"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1"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2"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3"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4"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5"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6"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7"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8"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1999"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0"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1"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2"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3"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4"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5"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6"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7"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8"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09"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0"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1"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2"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3"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4"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5"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6"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7"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8"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19"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0"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1"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2"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3"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4"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5"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6"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7"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8"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29"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0"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1"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2"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3"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4"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5"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6"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7"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8"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39"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0"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1"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2"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3"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4"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5"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6"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7"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8"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49"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0"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1"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2"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3"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4"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5"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6"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7"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8"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59"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0"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1"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2"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3"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4"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5"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6"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7"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8"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69"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0"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1"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2"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3"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4"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5"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6"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7"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8"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79"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0"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1"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2"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3"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4"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5"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6"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7"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8"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89"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0"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1"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2"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3"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4"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5"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6"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7"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8"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099"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0"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1"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2"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3"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4"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5"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6"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7"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8"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09"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0"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1"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2"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3"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4"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5"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6"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7"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8"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19"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0"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1"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2"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3"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4"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5"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6"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7"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8"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29"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0"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1"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2"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3"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4"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5"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6"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7"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8"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39"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0"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1"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2"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3"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4"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5"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6"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7"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8"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49"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0"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1"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2"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3"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4"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5"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6"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7"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8"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59"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0"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1"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2"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3"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2164"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5"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6"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7"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8"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69"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0"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1"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2"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3"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4"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5"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6"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7"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8"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79"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0"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1"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2"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3"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4"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5"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6"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7"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8"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89"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0"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1"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2"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3"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4"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5"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6"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7"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8"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199"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0"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1"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2"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3"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4"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5"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6"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7"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8"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09"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0"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1"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2"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3"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4"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5"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6"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7"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8"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19"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0"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1"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2"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3"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4"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5"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6"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7"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8"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29"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0"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1"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2"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3"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4"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5"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6"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7"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8"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39"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0"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1"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2"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3"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2244"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5"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6"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7"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8"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49"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0"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1"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2"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3"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4"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5"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6"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7"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8"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59"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0"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1"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2"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3"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4"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5"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6"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7"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8"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69"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0"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1"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2"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3"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4"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5"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6"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7"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8"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79"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0"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1"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2"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3"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4"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5"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6"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7"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8"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89"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0"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1"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2"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3"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4"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5"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6"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7"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8"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299"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0"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1"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2"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2303"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4"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5"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6"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7"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8"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09"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0"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1"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2"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3"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4"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5"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6"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7"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8"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19"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0"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1"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2"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3"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4"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5"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6"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7"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8"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29"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0"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1"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2"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3"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4"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5"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6"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7"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8"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39"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0"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1"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2"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3"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4"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5"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6"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7"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8"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49"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0"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1"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2"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3"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4"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5"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6"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7"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8"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59"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0"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1"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2"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3"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4"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5"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6"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7"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8"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69"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0"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1"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2"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3"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4"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5"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6"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7"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8"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79"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0"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1"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2"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3"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4"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5"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6"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7"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8"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89"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0"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1"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2"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3"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4"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5"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6"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7"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8"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399"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0"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1"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2"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3"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4"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5"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6"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7"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8"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09"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0"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1"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pPr defTabSz="1218504">
                <a:defRPr/>
              </a:pPr>
              <a:endParaRPr lang="en-US" sz="2399" kern="0">
                <a:solidFill>
                  <a:srgbClr val="292929"/>
                </a:solidFill>
              </a:endParaRPr>
            </a:p>
          </p:txBody>
        </p:sp>
        <p:sp>
          <p:nvSpPr>
            <p:cNvPr id="2412"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3"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4"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5"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6"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7"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8"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19"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0"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1"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2"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3"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4"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5"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6"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7"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8"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29"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0"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1"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2"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3"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4"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5"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6"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7"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8"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39"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0"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1"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2"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3"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4"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5"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6"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7"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8"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49"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50"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51"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52"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53"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sp>
          <p:nvSpPr>
            <p:cNvPr id="2454"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04">
                <a:defRPr/>
              </a:pPr>
              <a:endParaRPr lang="en-US" sz="2399" kern="0">
                <a:solidFill>
                  <a:srgbClr val="292929"/>
                </a:solidFill>
              </a:endParaRPr>
            </a:p>
          </p:txBody>
        </p:sp>
      </p:grpSp>
      <p:sp>
        <p:nvSpPr>
          <p:cNvPr id="2456" name="Oval 2455"/>
          <p:cNvSpPr/>
          <p:nvPr/>
        </p:nvSpPr>
        <p:spPr bwMode="auto">
          <a:xfrm>
            <a:off x="1757041" y="2236500"/>
            <a:ext cx="432484" cy="435401"/>
          </a:xfrm>
          <a:prstGeom prst="ellipse">
            <a:avLst/>
          </a:prstGeom>
          <a:solidFill>
            <a:srgbClr val="92D050">
              <a:alpha val="80000"/>
            </a:srgbClr>
          </a:solidFill>
          <a:ln w="3175" cap="flat" cmpd="sng" algn="ctr">
            <a:solidFill>
              <a:schemeClr val="tx1">
                <a:alpha val="60000"/>
              </a:schemeClr>
            </a:solid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199" kern="0" dirty="0">
              <a:gradFill>
                <a:gsLst>
                  <a:gs pos="0">
                    <a:srgbClr val="FFFFFF"/>
                  </a:gs>
                  <a:gs pos="100000">
                    <a:srgbClr val="FFFFFF"/>
                  </a:gs>
                </a:gsLst>
                <a:lin ang="5400000" scaled="0"/>
              </a:gradFill>
              <a:latin typeface="Segoe UI"/>
            </a:endParaRPr>
          </a:p>
        </p:txBody>
      </p:sp>
      <p:sp>
        <p:nvSpPr>
          <p:cNvPr id="2457" name="Oval 2456"/>
          <p:cNvSpPr/>
          <p:nvPr/>
        </p:nvSpPr>
        <p:spPr bwMode="auto">
          <a:xfrm>
            <a:off x="2924972" y="1908690"/>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199" kern="0" dirty="0">
              <a:gradFill>
                <a:gsLst>
                  <a:gs pos="0">
                    <a:srgbClr val="FFFFFF"/>
                  </a:gs>
                  <a:gs pos="100000">
                    <a:srgbClr val="FFFFFF"/>
                  </a:gs>
                </a:gsLst>
                <a:lin ang="5400000" scaled="0"/>
              </a:gradFill>
              <a:latin typeface="Segoe UI"/>
            </a:endParaRPr>
          </a:p>
        </p:txBody>
      </p:sp>
      <p:sp>
        <p:nvSpPr>
          <p:cNvPr id="2458" name="Oval 2457"/>
          <p:cNvSpPr/>
          <p:nvPr/>
        </p:nvSpPr>
        <p:spPr bwMode="auto">
          <a:xfrm>
            <a:off x="2301339" y="2691529"/>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199" kern="0" dirty="0">
              <a:gradFill>
                <a:gsLst>
                  <a:gs pos="0">
                    <a:srgbClr val="FFFFFF"/>
                  </a:gs>
                  <a:gs pos="100000">
                    <a:srgbClr val="FFFFFF"/>
                  </a:gs>
                </a:gsLst>
                <a:lin ang="5400000" scaled="0"/>
              </a:gradFill>
              <a:latin typeface="Segoe UI"/>
            </a:endParaRPr>
          </a:p>
        </p:txBody>
      </p:sp>
      <p:sp>
        <p:nvSpPr>
          <p:cNvPr id="2459" name="Oval 2458"/>
          <p:cNvSpPr/>
          <p:nvPr/>
        </p:nvSpPr>
        <p:spPr bwMode="auto">
          <a:xfrm>
            <a:off x="5804842" y="1736825"/>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199" kern="0" dirty="0">
              <a:gradFill>
                <a:gsLst>
                  <a:gs pos="0">
                    <a:srgbClr val="FFFFFF"/>
                  </a:gs>
                  <a:gs pos="100000">
                    <a:srgbClr val="FFFFFF"/>
                  </a:gs>
                </a:gsLst>
                <a:lin ang="5400000" scaled="0"/>
              </a:gradFill>
              <a:latin typeface="Segoe UI"/>
            </a:endParaRPr>
          </a:p>
        </p:txBody>
      </p:sp>
      <p:sp>
        <p:nvSpPr>
          <p:cNvPr id="2460" name="Oval 2459"/>
          <p:cNvSpPr/>
          <p:nvPr/>
        </p:nvSpPr>
        <p:spPr bwMode="auto">
          <a:xfrm>
            <a:off x="5343095" y="1704506"/>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199" kern="0" dirty="0">
              <a:gradFill>
                <a:gsLst>
                  <a:gs pos="0">
                    <a:srgbClr val="FFFFFF"/>
                  </a:gs>
                  <a:gs pos="100000">
                    <a:srgbClr val="FFFFFF"/>
                  </a:gs>
                </a:gsLst>
                <a:lin ang="5400000" scaled="0"/>
              </a:gradFill>
              <a:latin typeface="Segoe UI"/>
            </a:endParaRPr>
          </a:p>
        </p:txBody>
      </p:sp>
      <p:sp>
        <p:nvSpPr>
          <p:cNvPr id="2461" name="Oval 2460"/>
          <p:cNvSpPr/>
          <p:nvPr/>
        </p:nvSpPr>
        <p:spPr bwMode="auto">
          <a:xfrm>
            <a:off x="9357542" y="2967256"/>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2" name="Oval 2461"/>
          <p:cNvSpPr/>
          <p:nvPr/>
        </p:nvSpPr>
        <p:spPr bwMode="auto">
          <a:xfrm>
            <a:off x="8788859" y="3926617"/>
            <a:ext cx="432484" cy="435401"/>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3" name="Oval 2462"/>
          <p:cNvSpPr/>
          <p:nvPr/>
        </p:nvSpPr>
        <p:spPr bwMode="auto">
          <a:xfrm>
            <a:off x="10033036" y="4780224"/>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4" name="Oval 2463"/>
          <p:cNvSpPr/>
          <p:nvPr/>
        </p:nvSpPr>
        <p:spPr bwMode="auto">
          <a:xfrm>
            <a:off x="10211897" y="5403979"/>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5" name="Oval 2464"/>
          <p:cNvSpPr/>
          <p:nvPr/>
        </p:nvSpPr>
        <p:spPr bwMode="auto">
          <a:xfrm>
            <a:off x="9995654" y="2504739"/>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6" name="Oval 2465"/>
          <p:cNvSpPr/>
          <p:nvPr/>
        </p:nvSpPr>
        <p:spPr bwMode="auto">
          <a:xfrm>
            <a:off x="9995654" y="2213594"/>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7" name="Oval 2466"/>
          <p:cNvSpPr/>
          <p:nvPr/>
        </p:nvSpPr>
        <p:spPr bwMode="auto">
          <a:xfrm>
            <a:off x="9219254" y="1941206"/>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8" name="Oval 2467"/>
          <p:cNvSpPr/>
          <p:nvPr/>
        </p:nvSpPr>
        <p:spPr bwMode="auto">
          <a:xfrm>
            <a:off x="8934845" y="2722440"/>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69" name="Oval 2468"/>
          <p:cNvSpPr/>
          <p:nvPr/>
        </p:nvSpPr>
        <p:spPr bwMode="auto">
          <a:xfrm>
            <a:off x="2831743" y="2369941"/>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70" name="Oval 2469"/>
          <p:cNvSpPr/>
          <p:nvPr/>
        </p:nvSpPr>
        <p:spPr bwMode="auto">
          <a:xfrm>
            <a:off x="3391900" y="2213594"/>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471" name="Oval 2470"/>
          <p:cNvSpPr/>
          <p:nvPr/>
        </p:nvSpPr>
        <p:spPr bwMode="auto">
          <a:xfrm>
            <a:off x="4266085" y="4507506"/>
            <a:ext cx="432485" cy="435402"/>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defRPr/>
            </a:pPr>
            <a:endParaRPr lang="en-US" sz="2399" kern="0" dirty="0">
              <a:solidFill>
                <a:srgbClr val="FFFFFF"/>
              </a:solidFill>
              <a:latin typeface="Segoe UI"/>
            </a:endParaRPr>
          </a:p>
        </p:txBody>
      </p:sp>
      <p:sp>
        <p:nvSpPr>
          <p:cNvPr id="2" name="TextBox 1"/>
          <p:cNvSpPr txBox="1"/>
          <p:nvPr/>
        </p:nvSpPr>
        <p:spPr>
          <a:xfrm>
            <a:off x="-17888" y="0"/>
            <a:ext cx="12209888" cy="954493"/>
          </a:xfrm>
          <a:prstGeom prst="rect">
            <a:avLst/>
          </a:prstGeom>
          <a:solidFill>
            <a:srgbClr val="19396C">
              <a:alpha val="76863"/>
            </a:srgbClr>
          </a:solidFill>
        </p:spPr>
        <p:txBody>
          <a:bodyPr wrap="square" rtlCol="0" anchor="ctr">
            <a:noAutofit/>
          </a:bodyPr>
          <a:lstStyle/>
          <a:p>
            <a:pPr algn="ctr"/>
            <a:r>
              <a:rPr lang="en-US" sz="3600" dirty="0" smtClean="0">
                <a:solidFill>
                  <a:srgbClr val="92D050"/>
                </a:solidFill>
              </a:rPr>
              <a:t>16 regions worldwide in 2014</a:t>
            </a:r>
            <a:endParaRPr lang="en-US" sz="3600" dirty="0">
              <a:solidFill>
                <a:srgbClr val="92D050"/>
              </a:solidFill>
            </a:endParaRPr>
          </a:p>
        </p:txBody>
      </p:sp>
    </p:spTree>
    <p:extLst>
      <p:ext uri="{BB962C8B-B14F-4D97-AF65-F5344CB8AC3E}">
        <p14:creationId xmlns:p14="http://schemas.microsoft.com/office/powerpoint/2010/main" val="39578776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56"/>
                                        </p:tgtEl>
                                        <p:attrNameLst>
                                          <p:attrName>style.visibility</p:attrName>
                                        </p:attrNameLst>
                                      </p:cBhvr>
                                      <p:to>
                                        <p:strVal val="visible"/>
                                      </p:to>
                                    </p:set>
                                    <p:animEffect transition="in" filter="fade">
                                      <p:cBhvr>
                                        <p:cTn id="7" dur="250"/>
                                        <p:tgtEl>
                                          <p:spTgt spid="2456"/>
                                        </p:tgtEl>
                                      </p:cBhvr>
                                    </p:animEffect>
                                  </p:childTnLst>
                                </p:cTn>
                              </p:par>
                              <p:par>
                                <p:cTn id="8" presetID="10" presetClass="entr" presetSubtype="0" fill="hold" grpId="0" nodeType="withEffect">
                                  <p:stCondLst>
                                    <p:cond delay="150"/>
                                  </p:stCondLst>
                                  <p:childTnLst>
                                    <p:set>
                                      <p:cBhvr>
                                        <p:cTn id="9" dur="1" fill="hold">
                                          <p:stCondLst>
                                            <p:cond delay="0"/>
                                          </p:stCondLst>
                                        </p:cTn>
                                        <p:tgtEl>
                                          <p:spTgt spid="2457"/>
                                        </p:tgtEl>
                                        <p:attrNameLst>
                                          <p:attrName>style.visibility</p:attrName>
                                        </p:attrNameLst>
                                      </p:cBhvr>
                                      <p:to>
                                        <p:strVal val="visible"/>
                                      </p:to>
                                    </p:set>
                                    <p:animEffect transition="in" filter="fade">
                                      <p:cBhvr>
                                        <p:cTn id="10" dur="250"/>
                                        <p:tgtEl>
                                          <p:spTgt spid="2457"/>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2458"/>
                                        </p:tgtEl>
                                        <p:attrNameLst>
                                          <p:attrName>style.visibility</p:attrName>
                                        </p:attrNameLst>
                                      </p:cBhvr>
                                      <p:to>
                                        <p:strVal val="visible"/>
                                      </p:to>
                                    </p:set>
                                    <p:animEffect transition="in" filter="fade">
                                      <p:cBhvr>
                                        <p:cTn id="13" dur="250"/>
                                        <p:tgtEl>
                                          <p:spTgt spid="2458"/>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2459"/>
                                        </p:tgtEl>
                                        <p:attrNameLst>
                                          <p:attrName>style.visibility</p:attrName>
                                        </p:attrNameLst>
                                      </p:cBhvr>
                                      <p:to>
                                        <p:strVal val="visible"/>
                                      </p:to>
                                    </p:set>
                                    <p:animEffect transition="in" filter="fade">
                                      <p:cBhvr>
                                        <p:cTn id="16" dur="250"/>
                                        <p:tgtEl>
                                          <p:spTgt spid="2459"/>
                                        </p:tgtEl>
                                      </p:cBhvr>
                                    </p:animEffect>
                                  </p:childTnLst>
                                </p:cTn>
                              </p:par>
                              <p:par>
                                <p:cTn id="17" presetID="10" presetClass="entr" presetSubtype="0" fill="hold" grpId="0" nodeType="withEffect">
                                  <p:stCondLst>
                                    <p:cond delay="300"/>
                                  </p:stCondLst>
                                  <p:childTnLst>
                                    <p:set>
                                      <p:cBhvr>
                                        <p:cTn id="18" dur="1" fill="hold">
                                          <p:stCondLst>
                                            <p:cond delay="0"/>
                                          </p:stCondLst>
                                        </p:cTn>
                                        <p:tgtEl>
                                          <p:spTgt spid="2460"/>
                                        </p:tgtEl>
                                        <p:attrNameLst>
                                          <p:attrName>style.visibility</p:attrName>
                                        </p:attrNameLst>
                                      </p:cBhvr>
                                      <p:to>
                                        <p:strVal val="visible"/>
                                      </p:to>
                                    </p:set>
                                    <p:animEffect transition="in" filter="fade">
                                      <p:cBhvr>
                                        <p:cTn id="19" dur="250"/>
                                        <p:tgtEl>
                                          <p:spTgt spid="2460"/>
                                        </p:tgtEl>
                                      </p:cBhvr>
                                    </p:animEffect>
                                  </p:childTnLst>
                                </p:cTn>
                              </p:par>
                              <p:par>
                                <p:cTn id="20" presetID="10" presetClass="entr" presetSubtype="0" fill="hold" grpId="0" nodeType="withEffect">
                                  <p:stCondLst>
                                    <p:cond delay="350"/>
                                  </p:stCondLst>
                                  <p:childTnLst>
                                    <p:set>
                                      <p:cBhvr>
                                        <p:cTn id="21" dur="1" fill="hold">
                                          <p:stCondLst>
                                            <p:cond delay="0"/>
                                          </p:stCondLst>
                                        </p:cTn>
                                        <p:tgtEl>
                                          <p:spTgt spid="2461"/>
                                        </p:tgtEl>
                                        <p:attrNameLst>
                                          <p:attrName>style.visibility</p:attrName>
                                        </p:attrNameLst>
                                      </p:cBhvr>
                                      <p:to>
                                        <p:strVal val="visible"/>
                                      </p:to>
                                    </p:set>
                                    <p:animEffect transition="in" filter="fade">
                                      <p:cBhvr>
                                        <p:cTn id="22" dur="250"/>
                                        <p:tgtEl>
                                          <p:spTgt spid="2461"/>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2462"/>
                                        </p:tgtEl>
                                        <p:attrNameLst>
                                          <p:attrName>style.visibility</p:attrName>
                                        </p:attrNameLst>
                                      </p:cBhvr>
                                      <p:to>
                                        <p:strVal val="visible"/>
                                      </p:to>
                                    </p:set>
                                    <p:animEffect transition="in" filter="fade">
                                      <p:cBhvr>
                                        <p:cTn id="25" dur="250"/>
                                        <p:tgtEl>
                                          <p:spTgt spid="2462"/>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463"/>
                                        </p:tgtEl>
                                        <p:attrNameLst>
                                          <p:attrName>style.visibility</p:attrName>
                                        </p:attrNameLst>
                                      </p:cBhvr>
                                      <p:to>
                                        <p:strVal val="visible"/>
                                      </p:to>
                                    </p:set>
                                    <p:animEffect transition="in" filter="fade">
                                      <p:cBhvr>
                                        <p:cTn id="28" dur="250"/>
                                        <p:tgtEl>
                                          <p:spTgt spid="2463"/>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464"/>
                                        </p:tgtEl>
                                        <p:attrNameLst>
                                          <p:attrName>style.visibility</p:attrName>
                                        </p:attrNameLst>
                                      </p:cBhvr>
                                      <p:to>
                                        <p:strVal val="visible"/>
                                      </p:to>
                                    </p:set>
                                    <p:animEffect transition="in" filter="fade">
                                      <p:cBhvr>
                                        <p:cTn id="31" dur="250"/>
                                        <p:tgtEl>
                                          <p:spTgt spid="2464"/>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465"/>
                                        </p:tgtEl>
                                        <p:attrNameLst>
                                          <p:attrName>style.visibility</p:attrName>
                                        </p:attrNameLst>
                                      </p:cBhvr>
                                      <p:to>
                                        <p:strVal val="visible"/>
                                      </p:to>
                                    </p:set>
                                    <p:animEffect transition="in" filter="fade">
                                      <p:cBhvr>
                                        <p:cTn id="34" dur="250"/>
                                        <p:tgtEl>
                                          <p:spTgt spid="2465"/>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466"/>
                                        </p:tgtEl>
                                        <p:attrNameLst>
                                          <p:attrName>style.visibility</p:attrName>
                                        </p:attrNameLst>
                                      </p:cBhvr>
                                      <p:to>
                                        <p:strVal val="visible"/>
                                      </p:to>
                                    </p:set>
                                    <p:animEffect transition="in" filter="fade">
                                      <p:cBhvr>
                                        <p:cTn id="37" dur="250"/>
                                        <p:tgtEl>
                                          <p:spTgt spid="2466"/>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467"/>
                                        </p:tgtEl>
                                        <p:attrNameLst>
                                          <p:attrName>style.visibility</p:attrName>
                                        </p:attrNameLst>
                                      </p:cBhvr>
                                      <p:to>
                                        <p:strVal val="visible"/>
                                      </p:to>
                                    </p:set>
                                    <p:animEffect transition="in" filter="fade">
                                      <p:cBhvr>
                                        <p:cTn id="40" dur="250"/>
                                        <p:tgtEl>
                                          <p:spTgt spid="2467"/>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2468"/>
                                        </p:tgtEl>
                                        <p:attrNameLst>
                                          <p:attrName>style.visibility</p:attrName>
                                        </p:attrNameLst>
                                      </p:cBhvr>
                                      <p:to>
                                        <p:strVal val="visible"/>
                                      </p:to>
                                    </p:set>
                                    <p:animEffect transition="in" filter="fade">
                                      <p:cBhvr>
                                        <p:cTn id="43" dur="250"/>
                                        <p:tgtEl>
                                          <p:spTgt spid="2468"/>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469"/>
                                        </p:tgtEl>
                                        <p:attrNameLst>
                                          <p:attrName>style.visibility</p:attrName>
                                        </p:attrNameLst>
                                      </p:cBhvr>
                                      <p:to>
                                        <p:strVal val="visible"/>
                                      </p:to>
                                    </p:set>
                                    <p:animEffect transition="in" filter="fade">
                                      <p:cBhvr>
                                        <p:cTn id="46" dur="250"/>
                                        <p:tgtEl>
                                          <p:spTgt spid="2469"/>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470"/>
                                        </p:tgtEl>
                                        <p:attrNameLst>
                                          <p:attrName>style.visibility</p:attrName>
                                        </p:attrNameLst>
                                      </p:cBhvr>
                                      <p:to>
                                        <p:strVal val="visible"/>
                                      </p:to>
                                    </p:set>
                                    <p:animEffect transition="in" filter="fade">
                                      <p:cBhvr>
                                        <p:cTn id="49" dur="250"/>
                                        <p:tgtEl>
                                          <p:spTgt spid="2470"/>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471"/>
                                        </p:tgtEl>
                                        <p:attrNameLst>
                                          <p:attrName>style.visibility</p:attrName>
                                        </p:attrNameLst>
                                      </p:cBhvr>
                                      <p:to>
                                        <p:strVal val="visible"/>
                                      </p:to>
                                    </p:set>
                                    <p:animEffect transition="in" filter="fade">
                                      <p:cBhvr>
                                        <p:cTn id="52" dur="250"/>
                                        <p:tgtEl>
                                          <p:spTgt spid="2471"/>
                                        </p:tgtEl>
                                      </p:cBhvr>
                                    </p:animEffect>
                                  </p:childTnLst>
                                </p:cTn>
                              </p:par>
                            </p:childTnLst>
                          </p:cTn>
                        </p:par>
                        <p:par>
                          <p:cTn id="53" fill="hold">
                            <p:stCondLst>
                              <p:cond delay="750"/>
                            </p:stCondLst>
                            <p:childTnLst>
                              <p:par>
                                <p:cTn id="54" presetID="12" presetClass="entr" presetSubtype="1"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500"/>
                                        <p:tgtEl>
                                          <p:spTgt spid="2"/>
                                        </p:tgtEl>
                                        <p:attrNameLst>
                                          <p:attrName>ppt_y</p:attrName>
                                        </p:attrNameLst>
                                      </p:cBhvr>
                                      <p:tavLst>
                                        <p:tav tm="0">
                                          <p:val>
                                            <p:strVal val="#ppt_y-#ppt_h*1.125000"/>
                                          </p:val>
                                        </p:tav>
                                        <p:tav tm="100000">
                                          <p:val>
                                            <p:strVal val="#ppt_y"/>
                                          </p:val>
                                        </p:tav>
                                      </p:tavLst>
                                    </p:anim>
                                    <p:animEffect transition="in" filter="wipe(down)">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6" grpId="0" animBg="1"/>
      <p:bldP spid="2457" grpId="0" animBg="1"/>
      <p:bldP spid="2458" grpId="0" animBg="1"/>
      <p:bldP spid="2459" grpId="0" animBg="1"/>
      <p:bldP spid="2460" grpId="0" animBg="1"/>
      <p:bldP spid="2461" grpId="0" animBg="1"/>
      <p:bldP spid="2462" grpId="0" animBg="1"/>
      <p:bldP spid="2463" grpId="0" animBg="1"/>
      <p:bldP spid="2464" grpId="0" animBg="1"/>
      <p:bldP spid="2465" grpId="0" animBg="1"/>
      <p:bldP spid="2466" grpId="0" animBg="1"/>
      <p:bldP spid="2467" grpId="0" animBg="1"/>
      <p:bldP spid="2468" grpId="0" animBg="1"/>
      <p:bldP spid="2469" grpId="0" animBg="1"/>
      <p:bldP spid="2470" grpId="0" animBg="1"/>
      <p:bldP spid="2471"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06175" y="660400"/>
            <a:ext cx="11034445" cy="4597400"/>
          </a:xfrm>
        </p:spPr>
        <p:txBody>
          <a:bodyPr>
            <a:noAutofit/>
          </a:bodyPr>
          <a:lstStyle/>
          <a:p>
            <a:r>
              <a:rPr lang="en-US" sz="2400" dirty="0"/>
              <a:t>API Management solutions help organizations expose and publish their backend services as APIs for external and internal consumption. Join us to find out more about the new API Management capability </a:t>
            </a:r>
            <a:r>
              <a:rPr lang="en-US" sz="2400" dirty="0" smtClean="0"/>
              <a:t>in Azure. </a:t>
            </a:r>
            <a:r>
              <a:rPr lang="en-US" sz="2400" dirty="0"/>
              <a:t>In addition to taking a tour of the product and its capabilities, we discuss the business of APIs, why we think the API Management space is important, and how our solution can help you and your customers</a:t>
            </a:r>
            <a:r>
              <a:rPr lang="en-US" sz="2400" dirty="0" smtClean="0"/>
              <a:t>.</a:t>
            </a:r>
          </a:p>
          <a:p>
            <a:endParaRPr lang="en-US" sz="2400" dirty="0"/>
          </a:p>
          <a:p>
            <a:r>
              <a:rPr lang="en-US" sz="2400" dirty="0" smtClean="0"/>
              <a:t>Watch the recorded version of </a:t>
            </a:r>
            <a:r>
              <a:rPr lang="en-US" sz="2400" dirty="0"/>
              <a:t>this presentation at </a:t>
            </a:r>
            <a:r>
              <a:rPr lang="en-US" sz="2400" dirty="0">
                <a:hlinkClick r:id="rId2"/>
              </a:rPr>
              <a:t>http://</a:t>
            </a:r>
            <a:r>
              <a:rPr lang="en-US" sz="2400" dirty="0" smtClean="0">
                <a:hlinkClick r:id="rId2"/>
              </a:rPr>
              <a:t>channel9.msdn.com/Events/TechEd/NorthAmerica/2014/DEV-B351</a:t>
            </a:r>
            <a:r>
              <a:rPr lang="en-US" sz="2400" dirty="0" smtClean="0"/>
              <a:t>  </a:t>
            </a:r>
            <a:endParaRPr lang="en-US" sz="2400" dirty="0"/>
          </a:p>
        </p:txBody>
      </p:sp>
    </p:spTree>
    <p:extLst>
      <p:ext uri="{BB962C8B-B14F-4D97-AF65-F5344CB8AC3E}">
        <p14:creationId xmlns:p14="http://schemas.microsoft.com/office/powerpoint/2010/main" val="13585803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69453" y="707084"/>
            <a:ext cx="3783977" cy="2400603"/>
            <a:chOff x="69453" y="707084"/>
            <a:chExt cx="3783977" cy="2400603"/>
          </a:xfrm>
        </p:grpSpPr>
        <p:sp>
          <p:nvSpPr>
            <p:cNvPr id="13" name="TextBox 12"/>
            <p:cNvSpPr txBox="1"/>
            <p:nvPr/>
          </p:nvSpPr>
          <p:spPr>
            <a:xfrm>
              <a:off x="339183" y="2707577"/>
              <a:ext cx="3514247" cy="400110"/>
            </a:xfrm>
            <a:prstGeom prst="rect">
              <a:avLst/>
            </a:prstGeom>
            <a:noFill/>
          </p:spPr>
          <p:txBody>
            <a:bodyPr wrap="square" rtlCol="0">
              <a:spAutoFit/>
            </a:bodyPr>
            <a:lstStyle/>
            <a:p>
              <a:pPr algn="ctr"/>
              <a:r>
                <a:rPr lang="en-US" sz="2000" dirty="0" smtClean="0">
                  <a:solidFill>
                    <a:srgbClr val="FFFFFF"/>
                  </a:solidFill>
                  <a:latin typeface="+mj-lt"/>
                  <a:cs typeface="Segoe UI Light" panose="020B0502040204020203" pitchFamily="34" charset="0"/>
                </a:rPr>
                <a:t>Fortune 500 using Azure</a:t>
              </a:r>
              <a:endParaRPr lang="en-US" sz="2000" dirty="0">
                <a:solidFill>
                  <a:srgbClr val="FFFFFF"/>
                </a:solidFill>
                <a:latin typeface="+mj-lt"/>
              </a:endParaRPr>
            </a:p>
          </p:txBody>
        </p:sp>
        <p:sp>
          <p:nvSpPr>
            <p:cNvPr id="39" name="Rectangle 38"/>
            <p:cNvSpPr/>
            <p:nvPr/>
          </p:nvSpPr>
          <p:spPr>
            <a:xfrm>
              <a:off x="69453" y="707084"/>
              <a:ext cx="3679529" cy="2068338"/>
            </a:xfrm>
            <a:prstGeom prst="rect">
              <a:avLst/>
            </a:prstGeom>
          </p:spPr>
          <p:txBody>
            <a:bodyPr wrap="square" anchor="ctr">
              <a:spAutoFit/>
            </a:bodyPr>
            <a:lstStyle/>
            <a:p>
              <a:pPr algn="ctr">
                <a:lnSpc>
                  <a:spcPct val="95000"/>
                </a:lnSpc>
                <a:buSzPct val="90000"/>
              </a:pPr>
              <a:r>
                <a:rPr lang="en-US" sz="13528" dirty="0">
                  <a:solidFill>
                    <a:srgbClr val="11C1FF"/>
                  </a:solidFill>
                  <a:latin typeface="Segoe UI Light" panose="020B0502040204020203" pitchFamily="34" charset="0"/>
                  <a:cs typeface="Segoe UI Light" panose="020B0502040204020203" pitchFamily="34" charset="0"/>
                </a:rPr>
                <a:t>&gt;</a:t>
              </a:r>
              <a:r>
                <a:rPr lang="en-US" sz="13528" dirty="0" smtClean="0">
                  <a:solidFill>
                    <a:schemeClr val="bg1"/>
                  </a:solidFill>
                  <a:latin typeface="Segoe UI Light" panose="020B0502040204020203" pitchFamily="34" charset="0"/>
                  <a:cs typeface="Segoe UI Light" panose="020B0502040204020203" pitchFamily="34" charset="0"/>
                </a:rPr>
                <a:t>57</a:t>
              </a:r>
              <a:r>
                <a:rPr lang="en-US" sz="5882" dirty="0" smtClean="0">
                  <a:latin typeface="Segoe UI Light" panose="020B0502040204020203" pitchFamily="34" charset="0"/>
                  <a:cs typeface="Segoe UI Light" panose="020B0502040204020203" pitchFamily="34" charset="0"/>
                </a:rPr>
                <a:t>%</a:t>
              </a:r>
              <a:endParaRPr lang="en-US" sz="13528" dirty="0">
                <a:latin typeface="Segoe UI Light" panose="020B0502040204020203" pitchFamily="34" charset="0"/>
                <a:cs typeface="Segoe UI Light" panose="020B0502040204020203" pitchFamily="34" charset="0"/>
              </a:endParaRPr>
            </a:p>
          </p:txBody>
        </p:sp>
      </p:grpSp>
      <p:grpSp>
        <p:nvGrpSpPr>
          <p:cNvPr id="28" name="Group 27"/>
          <p:cNvGrpSpPr/>
          <p:nvPr/>
        </p:nvGrpSpPr>
        <p:grpSpPr>
          <a:xfrm>
            <a:off x="4275147" y="845521"/>
            <a:ext cx="4517112" cy="2309892"/>
            <a:chOff x="8249299" y="845521"/>
            <a:chExt cx="4517112" cy="2309892"/>
          </a:xfrm>
        </p:grpSpPr>
        <p:sp>
          <p:nvSpPr>
            <p:cNvPr id="51" name="Rectangle 50"/>
            <p:cNvSpPr/>
            <p:nvPr/>
          </p:nvSpPr>
          <p:spPr>
            <a:xfrm>
              <a:off x="8249299" y="845521"/>
              <a:ext cx="4517112" cy="1773562"/>
            </a:xfrm>
            <a:prstGeom prst="rect">
              <a:avLst/>
            </a:prstGeom>
          </p:spPr>
          <p:txBody>
            <a:bodyPr wrap="square" anchor="ctr">
              <a:spAutoFit/>
            </a:bodyPr>
            <a:lstStyle/>
            <a:p>
              <a:pPr>
                <a:lnSpc>
                  <a:spcPct val="95000"/>
                </a:lnSpc>
                <a:buSzPct val="90000"/>
              </a:pPr>
              <a:r>
                <a:rPr lang="en-US" sz="11500" dirty="0" smtClean="0">
                  <a:solidFill>
                    <a:srgbClr val="00B0F0"/>
                  </a:solidFill>
                  <a:latin typeface="Segoe UI Light" panose="020B0502040204020203" pitchFamily="34" charset="0"/>
                  <a:cs typeface="Segoe UI Light" panose="020B0502040204020203" pitchFamily="34" charset="0"/>
                </a:rPr>
                <a:t>&gt;</a:t>
              </a:r>
              <a:r>
                <a:rPr lang="en-US" sz="9600" dirty="0" smtClean="0">
                  <a:solidFill>
                    <a:schemeClr val="bg1"/>
                  </a:solidFill>
                  <a:latin typeface="Segoe UI Light" panose="020B0502040204020203" pitchFamily="34" charset="0"/>
                  <a:cs typeface="Segoe UI Light" panose="020B0502040204020203" pitchFamily="34" charset="0"/>
                </a:rPr>
                <a:t>250</a:t>
              </a:r>
              <a:r>
                <a:rPr lang="en-US" sz="8000" dirty="0" smtClean="0">
                  <a:solidFill>
                    <a:schemeClr val="bg1"/>
                  </a:solidFill>
                  <a:latin typeface="Segoe UI Light" panose="020B0502040204020203" pitchFamily="34" charset="0"/>
                  <a:cs typeface="Segoe UI Light" panose="020B0502040204020203" pitchFamily="34" charset="0"/>
                </a:rPr>
                <a:t>k</a:t>
              </a:r>
              <a:endParaRPr lang="en-US" sz="9600" dirty="0">
                <a:solidFill>
                  <a:schemeClr val="bg1"/>
                </a:solidFill>
                <a:latin typeface="Segoe UI Light" panose="020B0502040204020203" pitchFamily="34" charset="0"/>
                <a:cs typeface="Segoe UI Light" panose="020B0502040204020203" pitchFamily="34" charset="0"/>
              </a:endParaRPr>
            </a:p>
          </p:txBody>
        </p:sp>
        <p:sp>
          <p:nvSpPr>
            <p:cNvPr id="52" name="Rectangle 51"/>
            <p:cNvSpPr/>
            <p:nvPr/>
          </p:nvSpPr>
          <p:spPr>
            <a:xfrm>
              <a:off x="8957492" y="2770692"/>
              <a:ext cx="2458322" cy="384721"/>
            </a:xfrm>
            <a:prstGeom prst="rect">
              <a:avLst/>
            </a:prstGeom>
          </p:spPr>
          <p:txBody>
            <a:bodyPr wrap="square" anchor="ctr">
              <a:spAutoFit/>
            </a:bodyPr>
            <a:lstStyle/>
            <a:p>
              <a:pPr algn="ctr">
                <a:lnSpc>
                  <a:spcPct val="95000"/>
                </a:lnSpc>
                <a:buSzPct val="90000"/>
              </a:pPr>
              <a:r>
                <a:rPr lang="en-US" sz="2000" dirty="0" smtClean="0">
                  <a:solidFill>
                    <a:srgbClr val="FFFFFF"/>
                  </a:solidFill>
                  <a:latin typeface="+mj-lt"/>
                  <a:cs typeface="Segoe UI Light" panose="020B0502040204020203" pitchFamily="34" charset="0"/>
                </a:rPr>
                <a:t>Active websites</a:t>
              </a:r>
              <a:endParaRPr lang="en-US" sz="3200" dirty="0">
                <a:solidFill>
                  <a:srgbClr val="FFFFFF"/>
                </a:solidFill>
                <a:latin typeface="+mj-lt"/>
                <a:cs typeface="Segoe UI Light" panose="020B0502040204020203" pitchFamily="34" charset="0"/>
              </a:endParaRPr>
            </a:p>
          </p:txBody>
        </p:sp>
      </p:grpSp>
      <p:cxnSp>
        <p:nvCxnSpPr>
          <p:cNvPr id="27" name="Straight Connector 26"/>
          <p:cNvCxnSpPr/>
          <p:nvPr/>
        </p:nvCxnSpPr>
        <p:spPr>
          <a:xfrm>
            <a:off x="4064288" y="487"/>
            <a:ext cx="0" cy="6857027"/>
          </a:xfrm>
          <a:prstGeom prst="line">
            <a:avLst/>
          </a:prstGeom>
          <a:ln>
            <a:solidFill>
              <a:srgbClr val="11C1F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097236" y="487"/>
            <a:ext cx="0" cy="6857027"/>
          </a:xfrm>
          <a:prstGeom prst="line">
            <a:avLst/>
          </a:prstGeom>
          <a:ln>
            <a:solidFill>
              <a:srgbClr val="11C1F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65" y="3443453"/>
            <a:ext cx="12190271" cy="0"/>
          </a:xfrm>
          <a:prstGeom prst="line">
            <a:avLst/>
          </a:prstGeom>
          <a:ln>
            <a:solidFill>
              <a:srgbClr val="11C1FF"/>
            </a:solidFill>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8294329" y="756425"/>
            <a:ext cx="3624997" cy="2387036"/>
            <a:chOff x="228133" y="2745825"/>
            <a:chExt cx="3624997" cy="2701148"/>
          </a:xfrm>
        </p:grpSpPr>
        <p:sp>
          <p:nvSpPr>
            <p:cNvPr id="20" name="Rectangle 19"/>
            <p:cNvSpPr/>
            <p:nvPr/>
          </p:nvSpPr>
          <p:spPr>
            <a:xfrm>
              <a:off x="228133" y="2745825"/>
              <a:ext cx="3624997" cy="1957317"/>
            </a:xfrm>
            <a:prstGeom prst="rect">
              <a:avLst/>
            </a:prstGeom>
          </p:spPr>
          <p:txBody>
            <a:bodyPr wrap="square" anchor="b">
              <a:spAutoFit/>
            </a:bodyPr>
            <a:lstStyle/>
            <a:p>
              <a:pPr algn="ctr">
                <a:lnSpc>
                  <a:spcPct val="95000"/>
                </a:lnSpc>
                <a:buSzPct val="90000"/>
              </a:pPr>
              <a:r>
                <a:rPr lang="en-US" sz="4000" spc="-200" dirty="0" smtClean="0">
                  <a:solidFill>
                    <a:srgbClr val="00B0F0"/>
                  </a:solidFill>
                  <a:latin typeface="Segoe UI Light" panose="020B0502040204020203" pitchFamily="34" charset="0"/>
                  <a:cs typeface="Segoe UI Light" panose="020B0502040204020203" pitchFamily="34" charset="0"/>
                </a:rPr>
                <a:t>Greater than</a:t>
              </a:r>
            </a:p>
            <a:p>
              <a:pPr algn="ctr">
                <a:lnSpc>
                  <a:spcPct val="95000"/>
                </a:lnSpc>
                <a:buSzPct val="90000"/>
              </a:pPr>
              <a:r>
                <a:rPr lang="en-US" sz="7200" spc="-294" dirty="0" smtClean="0">
                  <a:solidFill>
                    <a:schemeClr val="bg1"/>
                  </a:solidFill>
                  <a:latin typeface="Segoe UI Light" panose="020B0502040204020203" pitchFamily="34" charset="0"/>
                  <a:cs typeface="Segoe UI Light" panose="020B0502040204020203" pitchFamily="34" charset="0"/>
                </a:rPr>
                <a:t>1,000,000</a:t>
              </a:r>
              <a:endParaRPr lang="en-US" sz="4800" spc="-294" dirty="0">
                <a:solidFill>
                  <a:schemeClr val="bg1"/>
                </a:solidFill>
                <a:latin typeface="Segoe UI Light" panose="020B0502040204020203" pitchFamily="34" charset="0"/>
                <a:cs typeface="Segoe UI Light" panose="020B0502040204020203" pitchFamily="34" charset="0"/>
              </a:endParaRPr>
            </a:p>
          </p:txBody>
        </p:sp>
        <p:sp>
          <p:nvSpPr>
            <p:cNvPr id="30" name="TextBox 29"/>
            <p:cNvSpPr txBox="1"/>
            <p:nvPr/>
          </p:nvSpPr>
          <p:spPr>
            <a:xfrm>
              <a:off x="383396" y="4994211"/>
              <a:ext cx="3295372" cy="452762"/>
            </a:xfrm>
            <a:prstGeom prst="rect">
              <a:avLst/>
            </a:prstGeom>
            <a:noFill/>
          </p:spPr>
          <p:txBody>
            <a:bodyPr wrap="square" rtlCol="0">
              <a:spAutoFit/>
            </a:bodyPr>
            <a:lstStyle/>
            <a:p>
              <a:pPr algn="ctr"/>
              <a:r>
                <a:rPr lang="en-US" sz="2000" dirty="0" smtClean="0">
                  <a:solidFill>
                    <a:srgbClr val="FFFFFF"/>
                  </a:solidFill>
                  <a:latin typeface="+mj-lt"/>
                </a:rPr>
                <a:t>SQL Databases in Azure</a:t>
              </a:r>
              <a:endParaRPr lang="en-US" sz="2000" dirty="0">
                <a:solidFill>
                  <a:srgbClr val="FFFFFF"/>
                </a:solidFill>
                <a:latin typeface="+mj-lt"/>
              </a:endParaRPr>
            </a:p>
          </p:txBody>
        </p:sp>
      </p:grpSp>
      <p:grpSp>
        <p:nvGrpSpPr>
          <p:cNvPr id="60" name="Group 59"/>
          <p:cNvGrpSpPr/>
          <p:nvPr/>
        </p:nvGrpSpPr>
        <p:grpSpPr>
          <a:xfrm>
            <a:off x="-97900" y="3441529"/>
            <a:ext cx="4009041" cy="2674512"/>
            <a:chOff x="3993501" y="3441529"/>
            <a:chExt cx="4009041" cy="2674512"/>
          </a:xfrm>
        </p:grpSpPr>
        <p:sp>
          <p:nvSpPr>
            <p:cNvPr id="34" name="Rectangle 33"/>
            <p:cNvSpPr/>
            <p:nvPr/>
          </p:nvSpPr>
          <p:spPr>
            <a:xfrm>
              <a:off x="3993501" y="3441529"/>
              <a:ext cx="2578224" cy="1740348"/>
            </a:xfrm>
            <a:prstGeom prst="rect">
              <a:avLst/>
            </a:prstGeom>
          </p:spPr>
          <p:txBody>
            <a:bodyPr wrap="square" anchor="b">
              <a:spAutoFit/>
            </a:bodyPr>
            <a:lstStyle/>
            <a:p>
              <a:pPr algn="ctr">
                <a:lnSpc>
                  <a:spcPct val="95000"/>
                </a:lnSpc>
                <a:buSzPct val="90000"/>
              </a:pPr>
              <a:r>
                <a:rPr lang="en-US" sz="11273" spc="-294" dirty="0" smtClean="0">
                  <a:solidFill>
                    <a:srgbClr val="00B0F0"/>
                  </a:solidFill>
                  <a:latin typeface="Segoe UI Light" panose="020B0502040204020203" pitchFamily="34" charset="0"/>
                  <a:cs typeface="Segoe UI Light" panose="020B0502040204020203" pitchFamily="34" charset="0"/>
                </a:rPr>
                <a:t>&gt;</a:t>
              </a:r>
              <a:r>
                <a:rPr lang="en-US" sz="11273" spc="-294" dirty="0" smtClean="0">
                  <a:solidFill>
                    <a:schemeClr val="bg1"/>
                  </a:solidFill>
                  <a:latin typeface="Segoe UI Light" panose="020B0502040204020203" pitchFamily="34" charset="0"/>
                  <a:cs typeface="Segoe UI Light" panose="020B0502040204020203" pitchFamily="34" charset="0"/>
                </a:rPr>
                <a:t>20</a:t>
              </a:r>
              <a:endParaRPr lang="en-US" sz="9411" dirty="0">
                <a:solidFill>
                  <a:srgbClr val="11C1FF"/>
                </a:solidFill>
                <a:latin typeface="Segoe UI Light" panose="020B0502040204020203" pitchFamily="34" charset="0"/>
                <a:cs typeface="Segoe UI Light" panose="020B0502040204020203" pitchFamily="34" charset="0"/>
              </a:endParaRPr>
            </a:p>
          </p:txBody>
        </p:sp>
        <p:sp>
          <p:nvSpPr>
            <p:cNvPr id="47" name="Rectangle 46"/>
            <p:cNvSpPr/>
            <p:nvPr/>
          </p:nvSpPr>
          <p:spPr>
            <a:xfrm>
              <a:off x="6412042" y="3743084"/>
              <a:ext cx="1590500" cy="2372957"/>
            </a:xfrm>
            <a:prstGeom prst="rect">
              <a:avLst/>
            </a:prstGeom>
          </p:spPr>
          <p:txBody>
            <a:bodyPr wrap="none">
              <a:spAutoFit/>
            </a:bodyPr>
            <a:lstStyle/>
            <a:p>
              <a:pPr lvl="0">
                <a:lnSpc>
                  <a:spcPct val="95000"/>
                </a:lnSpc>
                <a:buSzPct val="90000"/>
              </a:pPr>
              <a:r>
                <a:rPr lang="en-US" sz="2800" dirty="0" smtClean="0">
                  <a:solidFill>
                    <a:srgbClr val="11C1FF"/>
                  </a:solidFill>
                  <a:latin typeface="Segoe UI Light" panose="020B0502040204020203" pitchFamily="34" charset="0"/>
                  <a:cs typeface="Segoe UI Light" panose="020B0502040204020203" pitchFamily="34" charset="0"/>
                </a:rPr>
                <a:t>TRILLION</a:t>
              </a:r>
              <a:br>
                <a:rPr lang="en-US" sz="2800" dirty="0" smtClean="0">
                  <a:solidFill>
                    <a:srgbClr val="11C1FF"/>
                  </a:solidFill>
                  <a:latin typeface="Segoe UI Light" panose="020B0502040204020203" pitchFamily="34" charset="0"/>
                  <a:cs typeface="Segoe UI Light" panose="020B0502040204020203" pitchFamily="34" charset="0"/>
                </a:rPr>
              </a:br>
              <a:r>
                <a:rPr lang="en-US" sz="2000" dirty="0" smtClean="0">
                  <a:solidFill>
                    <a:srgbClr val="FFFFFF"/>
                  </a:solidFill>
                  <a:latin typeface="Segoe UI Light" panose="020B0502040204020203" pitchFamily="34" charset="0"/>
                  <a:cs typeface="Segoe UI Light" panose="020B0502040204020203" pitchFamily="34" charset="0"/>
                </a:rPr>
                <a:t>storage</a:t>
              </a:r>
              <a:br>
                <a:rPr lang="en-US" sz="2000" dirty="0" smtClean="0">
                  <a:solidFill>
                    <a:srgbClr val="FFFFFF"/>
                  </a:solidFill>
                  <a:latin typeface="Segoe UI Light" panose="020B0502040204020203" pitchFamily="34" charset="0"/>
                  <a:cs typeface="Segoe UI Light" panose="020B0502040204020203" pitchFamily="34" charset="0"/>
                </a:rPr>
              </a:br>
              <a:r>
                <a:rPr lang="en-US" sz="2000" dirty="0" smtClean="0">
                  <a:solidFill>
                    <a:srgbClr val="FFFFFF"/>
                  </a:solidFill>
                  <a:latin typeface="Segoe UI Light" panose="020B0502040204020203" pitchFamily="34" charset="0"/>
                  <a:cs typeface="Segoe UI Light" panose="020B0502040204020203" pitchFamily="34" charset="0"/>
                </a:rPr>
                <a:t>objects</a:t>
              </a:r>
              <a:endParaRPr lang="en-US" sz="8800" dirty="0">
                <a:solidFill>
                  <a:srgbClr val="FFFFFF"/>
                </a:solidFill>
                <a:latin typeface="Segoe UI Light" panose="020B0502040204020203" pitchFamily="34" charset="0"/>
                <a:cs typeface="Segoe UI Light" panose="020B0502040204020203" pitchFamily="34" charset="0"/>
              </a:endParaRPr>
            </a:p>
            <a:p>
              <a:pPr>
                <a:lnSpc>
                  <a:spcPct val="95000"/>
                </a:lnSpc>
                <a:buSzPct val="90000"/>
              </a:pPr>
              <a:endParaRPr lang="en-US" sz="8800" dirty="0">
                <a:solidFill>
                  <a:schemeClr val="bg1"/>
                </a:solidFill>
                <a:latin typeface="Segoe UI Light" panose="020B0502040204020203" pitchFamily="34" charset="0"/>
                <a:cs typeface="Segoe UI Light" panose="020B0502040204020203" pitchFamily="34" charset="0"/>
              </a:endParaRPr>
            </a:p>
          </p:txBody>
        </p:sp>
      </p:grpSp>
      <p:grpSp>
        <p:nvGrpSpPr>
          <p:cNvPr id="62" name="Group 61"/>
          <p:cNvGrpSpPr/>
          <p:nvPr/>
        </p:nvGrpSpPr>
        <p:grpSpPr>
          <a:xfrm>
            <a:off x="4005835" y="3692159"/>
            <a:ext cx="4668244" cy="1446956"/>
            <a:chOff x="8097236" y="3692159"/>
            <a:chExt cx="4668244" cy="1446956"/>
          </a:xfrm>
        </p:grpSpPr>
        <p:grpSp>
          <p:nvGrpSpPr>
            <p:cNvPr id="58" name="Group 57"/>
            <p:cNvGrpSpPr/>
            <p:nvPr/>
          </p:nvGrpSpPr>
          <p:grpSpPr>
            <a:xfrm>
              <a:off x="8097236" y="3692159"/>
              <a:ext cx="4668244" cy="1446956"/>
              <a:chOff x="8097236" y="3692159"/>
              <a:chExt cx="4668244" cy="1446956"/>
            </a:xfrm>
          </p:grpSpPr>
          <p:cxnSp>
            <p:nvCxnSpPr>
              <p:cNvPr id="44" name="Straight Connector 43"/>
              <p:cNvCxnSpPr/>
              <p:nvPr/>
            </p:nvCxnSpPr>
            <p:spPr>
              <a:xfrm>
                <a:off x="8097236" y="5139115"/>
                <a:ext cx="4094764" cy="0"/>
              </a:xfrm>
              <a:prstGeom prst="line">
                <a:avLst/>
              </a:prstGeom>
              <a:ln w="9525">
                <a:prstDash val="sysDash"/>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8249298" y="3692159"/>
                <a:ext cx="2492813" cy="1261884"/>
              </a:xfrm>
              <a:prstGeom prst="rect">
                <a:avLst/>
              </a:prstGeom>
            </p:spPr>
            <p:txBody>
              <a:bodyPr wrap="square" anchor="ctr">
                <a:spAutoFit/>
              </a:bodyPr>
              <a:lstStyle/>
              <a:p>
                <a:pPr>
                  <a:lnSpc>
                    <a:spcPct val="95000"/>
                  </a:lnSpc>
                  <a:buSzPct val="90000"/>
                </a:pPr>
                <a:r>
                  <a:rPr lang="en-US" sz="8000" dirty="0" smtClean="0">
                    <a:solidFill>
                      <a:srgbClr val="00B0F0"/>
                    </a:solidFill>
                    <a:latin typeface="Segoe UI Light" panose="020B0502040204020203" pitchFamily="34" charset="0"/>
                    <a:cs typeface="Segoe UI Light" panose="020B0502040204020203" pitchFamily="34" charset="0"/>
                  </a:rPr>
                  <a:t>&gt;</a:t>
                </a:r>
                <a:r>
                  <a:rPr lang="en-US" sz="8000" dirty="0" smtClean="0">
                    <a:solidFill>
                      <a:schemeClr val="bg1"/>
                    </a:solidFill>
                    <a:latin typeface="Segoe UI Light" panose="020B0502040204020203" pitchFamily="34" charset="0"/>
                    <a:cs typeface="Segoe UI Light" panose="020B0502040204020203" pitchFamily="34" charset="0"/>
                  </a:rPr>
                  <a:t>300</a:t>
                </a:r>
                <a:endParaRPr lang="en-US" sz="8000" dirty="0">
                  <a:latin typeface="Segoe UI Light" panose="020B0502040204020203" pitchFamily="34" charset="0"/>
                  <a:cs typeface="Segoe UI Light" panose="020B0502040204020203" pitchFamily="34" charset="0"/>
                </a:endParaRPr>
              </a:p>
            </p:txBody>
          </p:sp>
          <p:sp>
            <p:nvSpPr>
              <p:cNvPr id="50" name="Rectangle 49"/>
              <p:cNvSpPr/>
              <p:nvPr/>
            </p:nvSpPr>
            <p:spPr>
              <a:xfrm>
                <a:off x="10588995" y="3911191"/>
                <a:ext cx="2176485" cy="501676"/>
              </a:xfrm>
              <a:prstGeom prst="rect">
                <a:avLst/>
              </a:prstGeom>
            </p:spPr>
            <p:txBody>
              <a:bodyPr wrap="square" anchor="ctr">
                <a:spAutoFit/>
              </a:bodyPr>
              <a:lstStyle/>
              <a:p>
                <a:pPr>
                  <a:lnSpc>
                    <a:spcPct val="95000"/>
                  </a:lnSpc>
                  <a:buSzPct val="90000"/>
                </a:pPr>
                <a:r>
                  <a:rPr lang="en-US" sz="2800" dirty="0" smtClean="0">
                    <a:solidFill>
                      <a:srgbClr val="11C1FF"/>
                    </a:solidFill>
                    <a:latin typeface="+mj-lt"/>
                    <a:cs typeface="Segoe UI Light" panose="020B0502040204020203" pitchFamily="34" charset="0"/>
                  </a:rPr>
                  <a:t>MILLION</a:t>
                </a:r>
                <a:endParaRPr lang="en-US" sz="3600" dirty="0">
                  <a:solidFill>
                    <a:srgbClr val="11C1FF"/>
                  </a:solidFill>
                  <a:latin typeface="+mj-lt"/>
                  <a:cs typeface="Segoe UI Light" panose="020B0502040204020203" pitchFamily="34" charset="0"/>
                </a:endParaRPr>
              </a:p>
            </p:txBody>
          </p:sp>
        </p:grpSp>
        <p:sp>
          <p:nvSpPr>
            <p:cNvPr id="53" name="TextBox 52"/>
            <p:cNvSpPr txBox="1"/>
            <p:nvPr/>
          </p:nvSpPr>
          <p:spPr>
            <a:xfrm>
              <a:off x="10617567" y="4313736"/>
              <a:ext cx="1492298" cy="400110"/>
            </a:xfrm>
            <a:prstGeom prst="rect">
              <a:avLst/>
            </a:prstGeom>
            <a:noFill/>
          </p:spPr>
          <p:txBody>
            <a:bodyPr wrap="square" rtlCol="0">
              <a:spAutoFit/>
            </a:bodyPr>
            <a:lstStyle/>
            <a:p>
              <a:r>
                <a:rPr lang="en-US" sz="2000" dirty="0" smtClean="0">
                  <a:solidFill>
                    <a:srgbClr val="FFFFFF"/>
                  </a:solidFill>
                  <a:latin typeface="+mj-lt"/>
                </a:rPr>
                <a:t>AD users</a:t>
              </a:r>
              <a:endParaRPr lang="en-US" sz="2000" dirty="0">
                <a:solidFill>
                  <a:srgbClr val="FFFFFF"/>
                </a:solidFill>
                <a:latin typeface="+mj-lt"/>
              </a:endParaRPr>
            </a:p>
          </p:txBody>
        </p:sp>
      </p:grpSp>
      <p:grpSp>
        <p:nvGrpSpPr>
          <p:cNvPr id="19" name="Group 18"/>
          <p:cNvGrpSpPr/>
          <p:nvPr/>
        </p:nvGrpSpPr>
        <p:grpSpPr>
          <a:xfrm>
            <a:off x="4157897" y="5311409"/>
            <a:ext cx="3941838" cy="1261884"/>
            <a:chOff x="8249298" y="5311409"/>
            <a:chExt cx="3941838" cy="1261884"/>
          </a:xfrm>
        </p:grpSpPr>
        <p:sp>
          <p:nvSpPr>
            <p:cNvPr id="54" name="Rectangle 53"/>
            <p:cNvSpPr/>
            <p:nvPr/>
          </p:nvSpPr>
          <p:spPr>
            <a:xfrm>
              <a:off x="8249298" y="5311409"/>
              <a:ext cx="2492813" cy="1261884"/>
            </a:xfrm>
            <a:prstGeom prst="rect">
              <a:avLst/>
            </a:prstGeom>
          </p:spPr>
          <p:txBody>
            <a:bodyPr wrap="square" anchor="ctr">
              <a:spAutoFit/>
            </a:bodyPr>
            <a:lstStyle/>
            <a:p>
              <a:pPr>
                <a:lnSpc>
                  <a:spcPct val="95000"/>
                </a:lnSpc>
                <a:buSzPct val="90000"/>
              </a:pPr>
              <a:r>
                <a:rPr lang="en-US" sz="8000" dirty="0" smtClean="0">
                  <a:solidFill>
                    <a:srgbClr val="00B0F0"/>
                  </a:solidFill>
                  <a:latin typeface="Segoe UI Light" panose="020B0502040204020203" pitchFamily="34" charset="0"/>
                  <a:cs typeface="Segoe UI Light" panose="020B0502040204020203" pitchFamily="34" charset="0"/>
                </a:rPr>
                <a:t>&gt;</a:t>
              </a:r>
              <a:r>
                <a:rPr lang="en-US" sz="8000" dirty="0" smtClean="0">
                  <a:solidFill>
                    <a:schemeClr val="bg1"/>
                  </a:solidFill>
                  <a:latin typeface="Segoe UI Light" panose="020B0502040204020203" pitchFamily="34" charset="0"/>
                  <a:cs typeface="Segoe UI Light" panose="020B0502040204020203" pitchFamily="34" charset="0"/>
                </a:rPr>
                <a:t>13</a:t>
              </a:r>
              <a:endParaRPr lang="en-US" sz="8000" dirty="0">
                <a:latin typeface="Segoe UI Light" panose="020B0502040204020203" pitchFamily="34" charset="0"/>
                <a:cs typeface="Segoe UI Light" panose="020B0502040204020203" pitchFamily="34" charset="0"/>
              </a:endParaRPr>
            </a:p>
          </p:txBody>
        </p:sp>
        <p:sp>
          <p:nvSpPr>
            <p:cNvPr id="55" name="Rectangle 54"/>
            <p:cNvSpPr/>
            <p:nvPr/>
          </p:nvSpPr>
          <p:spPr>
            <a:xfrm>
              <a:off x="9910351" y="5530441"/>
              <a:ext cx="2176485" cy="501676"/>
            </a:xfrm>
            <a:prstGeom prst="rect">
              <a:avLst/>
            </a:prstGeom>
          </p:spPr>
          <p:txBody>
            <a:bodyPr wrap="square" anchor="ctr">
              <a:spAutoFit/>
            </a:bodyPr>
            <a:lstStyle/>
            <a:p>
              <a:pPr>
                <a:lnSpc>
                  <a:spcPct val="95000"/>
                </a:lnSpc>
                <a:buSzPct val="90000"/>
              </a:pPr>
              <a:r>
                <a:rPr lang="en-US" sz="2800" dirty="0">
                  <a:solidFill>
                    <a:srgbClr val="11C1FF"/>
                  </a:solidFill>
                  <a:latin typeface="+mj-lt"/>
                  <a:cs typeface="Segoe UI Light" panose="020B0502040204020203" pitchFamily="34" charset="0"/>
                </a:rPr>
                <a:t>B</a:t>
              </a:r>
              <a:r>
                <a:rPr lang="en-US" sz="2800" dirty="0" smtClean="0">
                  <a:solidFill>
                    <a:srgbClr val="11C1FF"/>
                  </a:solidFill>
                  <a:latin typeface="+mj-lt"/>
                  <a:cs typeface="Segoe UI Light" panose="020B0502040204020203" pitchFamily="34" charset="0"/>
                </a:rPr>
                <a:t>ILLION</a:t>
              </a:r>
              <a:endParaRPr lang="en-US" sz="3600" dirty="0">
                <a:solidFill>
                  <a:srgbClr val="11C1FF"/>
                </a:solidFill>
                <a:latin typeface="+mj-lt"/>
                <a:cs typeface="Segoe UI Light" panose="020B0502040204020203" pitchFamily="34" charset="0"/>
              </a:endParaRPr>
            </a:p>
          </p:txBody>
        </p:sp>
        <p:sp>
          <p:nvSpPr>
            <p:cNvPr id="56" name="TextBox 55"/>
            <p:cNvSpPr txBox="1"/>
            <p:nvPr/>
          </p:nvSpPr>
          <p:spPr>
            <a:xfrm>
              <a:off x="9910351" y="5932986"/>
              <a:ext cx="2280785" cy="400110"/>
            </a:xfrm>
            <a:prstGeom prst="rect">
              <a:avLst/>
            </a:prstGeom>
            <a:noFill/>
          </p:spPr>
          <p:txBody>
            <a:bodyPr wrap="square" rtlCol="0">
              <a:spAutoFit/>
            </a:bodyPr>
            <a:lstStyle/>
            <a:p>
              <a:r>
                <a:rPr lang="en-US" sz="2000" dirty="0">
                  <a:solidFill>
                    <a:srgbClr val="FFFFFF"/>
                  </a:solidFill>
                  <a:latin typeface="+mj-lt"/>
                </a:rPr>
                <a:t>a</a:t>
              </a:r>
              <a:r>
                <a:rPr lang="en-US" sz="2000" dirty="0" smtClean="0">
                  <a:solidFill>
                    <a:srgbClr val="FFFFFF"/>
                  </a:solidFill>
                  <a:latin typeface="+mj-lt"/>
                </a:rPr>
                <a:t>uthentication/</a:t>
              </a:r>
              <a:r>
                <a:rPr lang="en-US" sz="2000" dirty="0" err="1" smtClean="0">
                  <a:solidFill>
                    <a:srgbClr val="FFFFFF"/>
                  </a:solidFill>
                  <a:latin typeface="+mj-lt"/>
                </a:rPr>
                <a:t>wk</a:t>
              </a:r>
              <a:endParaRPr lang="en-US" sz="2000" dirty="0">
                <a:solidFill>
                  <a:srgbClr val="FFFFFF"/>
                </a:solidFill>
                <a:latin typeface="+mj-lt"/>
              </a:endParaRPr>
            </a:p>
          </p:txBody>
        </p:sp>
      </p:grpSp>
      <p:grpSp>
        <p:nvGrpSpPr>
          <p:cNvPr id="59" name="Group 58"/>
          <p:cNvGrpSpPr/>
          <p:nvPr/>
        </p:nvGrpSpPr>
        <p:grpSpPr>
          <a:xfrm>
            <a:off x="-27113" y="5104075"/>
            <a:ext cx="4070062" cy="1740348"/>
            <a:chOff x="4064288" y="5104075"/>
            <a:chExt cx="4070062" cy="1740348"/>
          </a:xfrm>
        </p:grpSpPr>
        <p:sp>
          <p:nvSpPr>
            <p:cNvPr id="45" name="Rectangle 44"/>
            <p:cNvSpPr/>
            <p:nvPr/>
          </p:nvSpPr>
          <p:spPr>
            <a:xfrm>
              <a:off x="4654573" y="5104075"/>
              <a:ext cx="2026882" cy="1740348"/>
            </a:xfrm>
            <a:prstGeom prst="rect">
              <a:avLst/>
            </a:prstGeom>
          </p:spPr>
          <p:txBody>
            <a:bodyPr wrap="square" anchor="b">
              <a:spAutoFit/>
            </a:bodyPr>
            <a:lstStyle/>
            <a:p>
              <a:pPr algn="ctr">
                <a:lnSpc>
                  <a:spcPct val="95000"/>
                </a:lnSpc>
                <a:buSzPct val="90000"/>
              </a:pPr>
              <a:r>
                <a:rPr lang="en-US" sz="11273" spc="-294" dirty="0" smtClean="0">
                  <a:solidFill>
                    <a:srgbClr val="00B0F0"/>
                  </a:solidFill>
                  <a:latin typeface="Segoe UI Light" panose="020B0502040204020203" pitchFamily="34" charset="0"/>
                  <a:cs typeface="Segoe UI Light" panose="020B0502040204020203" pitchFamily="34" charset="0"/>
                </a:rPr>
                <a:t>&gt;</a:t>
              </a:r>
              <a:r>
                <a:rPr lang="en-US" sz="11273" spc="-294" dirty="0" smtClean="0">
                  <a:solidFill>
                    <a:schemeClr val="bg1"/>
                  </a:solidFill>
                  <a:latin typeface="Segoe UI Light" panose="020B0502040204020203" pitchFamily="34" charset="0"/>
                  <a:cs typeface="Segoe UI Light" panose="020B0502040204020203" pitchFamily="34" charset="0"/>
                </a:rPr>
                <a:t>2</a:t>
              </a:r>
              <a:endParaRPr lang="en-US" sz="9411" dirty="0">
                <a:solidFill>
                  <a:srgbClr val="11C1FF"/>
                </a:solidFill>
                <a:latin typeface="Segoe UI Light" panose="020B0502040204020203" pitchFamily="34" charset="0"/>
                <a:cs typeface="Segoe UI Light" panose="020B0502040204020203" pitchFamily="34" charset="0"/>
              </a:endParaRPr>
            </a:p>
          </p:txBody>
        </p:sp>
        <p:sp>
          <p:nvSpPr>
            <p:cNvPr id="7" name="Rectangle 6"/>
            <p:cNvSpPr/>
            <p:nvPr/>
          </p:nvSpPr>
          <p:spPr>
            <a:xfrm>
              <a:off x="6439978" y="5319228"/>
              <a:ext cx="1507144" cy="794064"/>
            </a:xfrm>
            <a:prstGeom prst="rect">
              <a:avLst/>
            </a:prstGeom>
          </p:spPr>
          <p:txBody>
            <a:bodyPr wrap="none">
              <a:spAutoFit/>
            </a:bodyPr>
            <a:lstStyle/>
            <a:p>
              <a:pPr>
                <a:lnSpc>
                  <a:spcPct val="95000"/>
                </a:lnSpc>
                <a:buSzPct val="90000"/>
              </a:pPr>
              <a:r>
                <a:rPr lang="en-US" sz="2800" dirty="0" smtClean="0">
                  <a:solidFill>
                    <a:srgbClr val="11C1FF"/>
                  </a:solidFill>
                  <a:latin typeface="Segoe UI Light" panose="020B0502040204020203" pitchFamily="34" charset="0"/>
                  <a:cs typeface="Segoe UI Light" panose="020B0502040204020203" pitchFamily="34" charset="0"/>
                </a:rPr>
                <a:t>MILLION</a:t>
              </a:r>
              <a:br>
                <a:rPr lang="en-US" sz="2800" dirty="0" smtClean="0">
                  <a:solidFill>
                    <a:srgbClr val="11C1FF"/>
                  </a:solidFill>
                  <a:latin typeface="Segoe UI Light" panose="020B0502040204020203" pitchFamily="34" charset="0"/>
                  <a:cs typeface="Segoe UI Light" panose="020B0502040204020203" pitchFamily="34" charset="0"/>
                </a:rPr>
              </a:br>
              <a:r>
                <a:rPr lang="en-US" sz="2000" dirty="0" smtClean="0">
                  <a:solidFill>
                    <a:schemeClr val="bg1"/>
                  </a:solidFill>
                  <a:latin typeface="Segoe UI Light" panose="020B0502040204020203" pitchFamily="34" charset="0"/>
                  <a:cs typeface="Segoe UI Light" panose="020B0502040204020203" pitchFamily="34" charset="0"/>
                </a:rPr>
                <a:t>requests/sec</a:t>
              </a:r>
              <a:endParaRPr lang="en-US" sz="7200" dirty="0">
                <a:solidFill>
                  <a:schemeClr val="bg1"/>
                </a:solidFill>
                <a:latin typeface="Segoe UI Light" panose="020B0502040204020203" pitchFamily="34" charset="0"/>
                <a:cs typeface="Segoe UI Light" panose="020B0502040204020203" pitchFamily="34" charset="0"/>
              </a:endParaRPr>
            </a:p>
          </p:txBody>
        </p:sp>
        <p:cxnSp>
          <p:nvCxnSpPr>
            <p:cNvPr id="57" name="Straight Connector 56"/>
            <p:cNvCxnSpPr/>
            <p:nvPr/>
          </p:nvCxnSpPr>
          <p:spPr>
            <a:xfrm>
              <a:off x="4064288" y="5139115"/>
              <a:ext cx="4070062" cy="0"/>
            </a:xfrm>
            <a:prstGeom prst="line">
              <a:avLst/>
            </a:prstGeom>
            <a:ln w="9525">
              <a:prstDash val="sysDash"/>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8235876" y="3574586"/>
            <a:ext cx="3890416" cy="2928494"/>
            <a:chOff x="8235876" y="3574586"/>
            <a:chExt cx="3890416" cy="2928494"/>
          </a:xfrm>
        </p:grpSpPr>
        <p:grpSp>
          <p:nvGrpSpPr>
            <p:cNvPr id="38" name="Group 37"/>
            <p:cNvGrpSpPr/>
            <p:nvPr/>
          </p:nvGrpSpPr>
          <p:grpSpPr>
            <a:xfrm>
              <a:off x="8235876" y="3574586"/>
              <a:ext cx="3326048" cy="2928494"/>
              <a:chOff x="4443252" y="4012914"/>
              <a:chExt cx="3326048" cy="2928494"/>
            </a:xfrm>
          </p:grpSpPr>
          <p:sp>
            <p:nvSpPr>
              <p:cNvPr id="40" name="Rectangle 39"/>
              <p:cNvSpPr/>
              <p:nvPr/>
            </p:nvSpPr>
            <p:spPr>
              <a:xfrm>
                <a:off x="4443252" y="4012914"/>
                <a:ext cx="2238203" cy="2928494"/>
              </a:xfrm>
              <a:prstGeom prst="rect">
                <a:avLst/>
              </a:prstGeom>
            </p:spPr>
            <p:txBody>
              <a:bodyPr wrap="square" anchor="b">
                <a:spAutoFit/>
              </a:bodyPr>
              <a:lstStyle/>
              <a:p>
                <a:pPr>
                  <a:lnSpc>
                    <a:spcPct val="95000"/>
                  </a:lnSpc>
                  <a:buSzPct val="90000"/>
                </a:pPr>
                <a:r>
                  <a:rPr lang="en-US" sz="16200" spc="-3500" dirty="0" smtClean="0">
                    <a:solidFill>
                      <a:srgbClr val="00B0F0"/>
                    </a:solidFill>
                    <a:latin typeface="Segoe UI Light" panose="020B0502040204020203" pitchFamily="34" charset="0"/>
                    <a:cs typeface="Segoe UI Light" panose="020B0502040204020203" pitchFamily="34" charset="0"/>
                  </a:rPr>
                  <a:t>&gt;</a:t>
                </a:r>
                <a:r>
                  <a:rPr lang="en-US" sz="19400" spc="-3500" dirty="0" smtClean="0">
                    <a:solidFill>
                      <a:schemeClr val="bg1"/>
                    </a:solidFill>
                    <a:latin typeface="Segoe UI Light" panose="020B0502040204020203" pitchFamily="34" charset="0"/>
                    <a:cs typeface="Segoe UI Light" panose="020B0502040204020203" pitchFamily="34" charset="0"/>
                  </a:rPr>
                  <a:t>1</a:t>
                </a:r>
                <a:endParaRPr lang="en-US" sz="28700" spc="-3500" dirty="0">
                  <a:solidFill>
                    <a:srgbClr val="11C1FF"/>
                  </a:solidFill>
                  <a:latin typeface="Segoe UI Light" panose="020B0502040204020203" pitchFamily="34" charset="0"/>
                  <a:cs typeface="Segoe UI Light" panose="020B0502040204020203" pitchFamily="34" charset="0"/>
                </a:endParaRPr>
              </a:p>
            </p:txBody>
          </p:sp>
          <p:sp>
            <p:nvSpPr>
              <p:cNvPr id="41" name="Rectangle 40"/>
              <p:cNvSpPr/>
              <p:nvPr/>
            </p:nvSpPr>
            <p:spPr>
              <a:xfrm>
                <a:off x="6262156" y="4765275"/>
                <a:ext cx="1507144" cy="1554272"/>
              </a:xfrm>
              <a:prstGeom prst="rect">
                <a:avLst/>
              </a:prstGeom>
            </p:spPr>
            <p:txBody>
              <a:bodyPr wrap="none">
                <a:spAutoFit/>
              </a:bodyPr>
              <a:lstStyle/>
              <a:p>
                <a:pPr>
                  <a:lnSpc>
                    <a:spcPct val="95000"/>
                  </a:lnSpc>
                  <a:buSzPct val="90000"/>
                </a:pPr>
                <a:r>
                  <a:rPr lang="en-US" sz="2800" dirty="0" smtClean="0">
                    <a:solidFill>
                      <a:srgbClr val="11C1FF"/>
                    </a:solidFill>
                    <a:latin typeface="Segoe UI Light" panose="020B0502040204020203" pitchFamily="34" charset="0"/>
                    <a:cs typeface="Segoe UI Light" panose="020B0502040204020203" pitchFamily="34" charset="0"/>
                  </a:rPr>
                  <a:t>MILLION</a:t>
                </a:r>
              </a:p>
              <a:p>
                <a:pPr>
                  <a:lnSpc>
                    <a:spcPct val="95000"/>
                  </a:lnSpc>
                  <a:buSzPct val="90000"/>
                </a:pPr>
                <a:endParaRPr lang="en-US" sz="7200" dirty="0">
                  <a:solidFill>
                    <a:schemeClr val="bg1"/>
                  </a:solidFill>
                  <a:latin typeface="Segoe UI Light" panose="020B0502040204020203" pitchFamily="34" charset="0"/>
                  <a:cs typeface="Segoe UI Light" panose="020B0502040204020203" pitchFamily="34" charset="0"/>
                </a:endParaRPr>
              </a:p>
            </p:txBody>
          </p:sp>
        </p:grpSp>
        <p:sp>
          <p:nvSpPr>
            <p:cNvPr id="46" name="TextBox 45"/>
            <p:cNvSpPr txBox="1"/>
            <p:nvPr/>
          </p:nvSpPr>
          <p:spPr>
            <a:xfrm>
              <a:off x="10066332" y="4786389"/>
              <a:ext cx="2059960" cy="1200329"/>
            </a:xfrm>
            <a:prstGeom prst="rect">
              <a:avLst/>
            </a:prstGeom>
            <a:noFill/>
          </p:spPr>
          <p:txBody>
            <a:bodyPr wrap="square" rtlCol="0">
              <a:spAutoFit/>
            </a:bodyPr>
            <a:lstStyle/>
            <a:p>
              <a:r>
                <a:rPr lang="en-US" dirty="0" smtClean="0">
                  <a:solidFill>
                    <a:srgbClr val="FFFFFF"/>
                  </a:solidFill>
                  <a:latin typeface="+mj-lt"/>
                </a:rPr>
                <a:t>Developers registered with Visual Studio Online</a:t>
              </a:r>
              <a:endParaRPr lang="en-US" dirty="0">
                <a:solidFill>
                  <a:srgbClr val="FFFFFF"/>
                </a:solidFill>
                <a:latin typeface="+mj-lt"/>
              </a:endParaRPr>
            </a:p>
          </p:txBody>
        </p:sp>
      </p:grpSp>
    </p:spTree>
    <p:extLst>
      <p:ext uri="{BB962C8B-B14F-4D97-AF65-F5344CB8AC3E}">
        <p14:creationId xmlns:p14="http://schemas.microsoft.com/office/powerpoint/2010/main" val="12484388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par>
                                <p:cTn id="11" presetID="22" presetClass="entr" presetSubtype="8"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250"/>
                                        <p:tgtEl>
                                          <p:spTgt spid="23"/>
                                        </p:tgtEl>
                                      </p:cBhvr>
                                    </p:animEffect>
                                  </p:childTnLst>
                                </p:cTn>
                              </p:par>
                            </p:childTnLst>
                          </p:cTn>
                        </p:par>
                        <p:par>
                          <p:cTn id="18" fill="hold">
                            <p:stCondLst>
                              <p:cond delay="750"/>
                            </p:stCondLst>
                            <p:childTnLst>
                              <p:par>
                                <p:cTn id="19" presetID="10" presetClass="entr" presetSubtype="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250"/>
                                        <p:tgtEl>
                                          <p:spTgt spid="28"/>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250"/>
                                        <p:tgtEl>
                                          <p:spTgt spid="61"/>
                                        </p:tgtEl>
                                      </p:cBhvr>
                                    </p:animEffect>
                                  </p:childTnLst>
                                </p:cTn>
                              </p:par>
                            </p:childTnLst>
                          </p:cTn>
                        </p:par>
                        <p:par>
                          <p:cTn id="26" fill="hold">
                            <p:stCondLst>
                              <p:cond delay="125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50"/>
                                        <p:tgtEl>
                                          <p:spTgt spid="19"/>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250"/>
                                        <p:tgtEl>
                                          <p:spTgt spid="60"/>
                                        </p:tgtEl>
                                      </p:cBhvr>
                                    </p:animEffect>
                                  </p:childTnLst>
                                </p:cTn>
                              </p:par>
                            </p:childTnLst>
                          </p:cTn>
                        </p:par>
                        <p:par>
                          <p:cTn id="34" fill="hold">
                            <p:stCondLst>
                              <p:cond delay="1750"/>
                            </p:stCondLst>
                            <p:childTnLst>
                              <p:par>
                                <p:cTn id="35" presetID="10" presetClass="entr" presetSubtype="0"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250"/>
                                        <p:tgtEl>
                                          <p:spTgt spid="59"/>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childTnLst>
                                </p:cTn>
                              </p:par>
                              <p:par>
                                <p:cTn id="42" presetID="10" presetClass="entr" presetSubtype="0" fill="hold" nodeType="withEffect">
                                  <p:stCondLst>
                                    <p:cond delay="25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9999"/>
            <a:stretch/>
          </p:blipFill>
          <p:spPr>
            <a:xfrm>
              <a:off x="0" y="0"/>
              <a:ext cx="12192000" cy="6858000"/>
            </a:xfrm>
            <a:prstGeom prst="rect">
              <a:avLst/>
            </a:prstGeo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90500" r="92969"/>
            <a:stretch/>
          </p:blipFill>
          <p:spPr>
            <a:xfrm>
              <a:off x="1" y="6134100"/>
              <a:ext cx="857249" cy="723900"/>
            </a:xfrm>
            <a:prstGeom prst="rect">
              <a:avLst/>
            </a:prstGeom>
          </p:spPr>
        </p:pic>
      </p:grpSp>
    </p:spTree>
    <p:extLst>
      <p:ext uri="{BB962C8B-B14F-4D97-AF65-F5344CB8AC3E}">
        <p14:creationId xmlns:p14="http://schemas.microsoft.com/office/powerpoint/2010/main" val="10490015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125475" y="1429492"/>
            <a:ext cx="4279281" cy="2701638"/>
            <a:chOff x="-2" y="0"/>
            <a:chExt cx="10862785" cy="6858000"/>
          </a:xfrm>
        </p:grpSpPr>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r="10902" b="9999"/>
            <a:stretch/>
          </p:blipFill>
          <p:spPr>
            <a:xfrm>
              <a:off x="-2" y="0"/>
              <a:ext cx="10862785" cy="6858000"/>
            </a:xfrm>
            <a:prstGeom prst="rect">
              <a:avLst/>
            </a:prstGeom>
          </p:spPr>
        </p:pic>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t="90500" r="92969"/>
            <a:stretch/>
          </p:blipFill>
          <p:spPr>
            <a:xfrm>
              <a:off x="1" y="6134100"/>
              <a:ext cx="857249" cy="723900"/>
            </a:xfrm>
            <a:prstGeom prst="rect">
              <a:avLst/>
            </a:prstGeom>
          </p:spPr>
        </p:pic>
      </p:gr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b="14927"/>
          <a:stretch/>
        </p:blipFill>
        <p:spPr>
          <a:xfrm>
            <a:off x="916654" y="1127733"/>
            <a:ext cx="4678900" cy="5719580"/>
          </a:xfrm>
          <a:prstGeom prst="rect">
            <a:avLst/>
          </a:prstGeom>
        </p:spPr>
      </p:pic>
      <p:grpSp>
        <p:nvGrpSpPr>
          <p:cNvPr id="16" name="Group 15"/>
          <p:cNvGrpSpPr/>
          <p:nvPr/>
        </p:nvGrpSpPr>
        <p:grpSpPr>
          <a:xfrm>
            <a:off x="5811880" y="2906978"/>
            <a:ext cx="6146714" cy="2448303"/>
            <a:chOff x="5811880" y="1728413"/>
            <a:chExt cx="6146714" cy="2448303"/>
          </a:xfrm>
        </p:grpSpPr>
        <p:sp>
          <p:nvSpPr>
            <p:cNvPr id="20" name="Text Placeholder 25"/>
            <p:cNvSpPr txBox="1">
              <a:spLocks/>
            </p:cNvSpPr>
            <p:nvPr/>
          </p:nvSpPr>
          <p:spPr bwMode="ltGray">
            <a:xfrm>
              <a:off x="5811880" y="1728413"/>
              <a:ext cx="5860167" cy="1628567"/>
            </a:xfrm>
            <a:prstGeom prst="rect">
              <a:avLst/>
            </a:prstGeom>
          </p:spPr>
          <p:txBody>
            <a:bodyPr vert="horz" wrap="square" lIns="179285" tIns="143428" rIns="179285" bIns="143428" rtlCol="0" anchor="t">
              <a:noAutofit/>
            </a:bodyPr>
            <a:lstStyle>
              <a:lvl1pPr marL="0" indent="0" algn="l" defTabSz="914166" rtl="0" eaLnBrk="1" latinLnBrk="0" hangingPunct="1">
                <a:spcBef>
                  <a:spcPct val="20000"/>
                </a:spcBef>
                <a:buFont typeface="Arial" pitchFamily="34" charset="0"/>
                <a:buNone/>
                <a:defRPr sz="6700" kern="1200" spc="-153">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76959" indent="-676959" defTabSz="896157">
                <a:lnSpc>
                  <a:spcPts val="6666"/>
                </a:lnSpc>
                <a:defRPr/>
              </a:pPr>
              <a:r>
                <a:rPr lang="en-US" sz="5980" spc="-150" dirty="0">
                  <a:solidFill>
                    <a:srgbClr val="FFFFFF"/>
                  </a:solidFill>
                  <a:latin typeface="Segoe UI Light"/>
                </a:rPr>
                <a:t>Get </a:t>
              </a:r>
              <a:r>
                <a:rPr lang="en-US" sz="5980" spc="-150" dirty="0" smtClean="0">
                  <a:solidFill>
                    <a:srgbClr val="FFFFFF"/>
                  </a:solidFill>
                  <a:latin typeface="Segoe UI Light"/>
                </a:rPr>
                <a:t>started</a:t>
              </a:r>
              <a:endParaRPr lang="en-US" sz="5980" spc="-150" dirty="0">
                <a:solidFill>
                  <a:srgbClr val="FFFFFF"/>
                </a:solidFill>
                <a:latin typeface="Segoe UI Light"/>
              </a:endParaRPr>
            </a:p>
          </p:txBody>
        </p:sp>
        <p:sp>
          <p:nvSpPr>
            <p:cNvPr id="21" name="Text Placeholder 4"/>
            <p:cNvSpPr txBox="1">
              <a:spLocks/>
            </p:cNvSpPr>
            <p:nvPr/>
          </p:nvSpPr>
          <p:spPr>
            <a:xfrm>
              <a:off x="5968926" y="2763841"/>
              <a:ext cx="5989668" cy="14128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000" smtClean="0">
                  <a:solidFill>
                    <a:srgbClr val="11C1FF"/>
                  </a:solidFill>
                  <a:latin typeface="+mj-lt"/>
                </a:rPr>
                <a:t>Visit azure.microsoft.com</a:t>
              </a:r>
              <a:endParaRPr lang="en-US" sz="4000" dirty="0">
                <a:solidFill>
                  <a:srgbClr val="11C1FF"/>
                </a:solidFill>
                <a:latin typeface="+mj-lt"/>
              </a:endParaRPr>
            </a:p>
          </p:txBody>
        </p:sp>
      </p:grpSp>
    </p:spTree>
    <p:extLst>
      <p:ext uri="{BB962C8B-B14F-4D97-AF65-F5344CB8AC3E}">
        <p14:creationId xmlns:p14="http://schemas.microsoft.com/office/powerpoint/2010/main" val="42064521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978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welcome.</a:t>
            </a:r>
            <a:endParaRPr lang="en-US" dirty="0"/>
          </a:p>
        </p:txBody>
      </p:sp>
    </p:spTree>
    <p:extLst>
      <p:ext uri="{BB962C8B-B14F-4D97-AF65-F5344CB8AC3E}">
        <p14:creationId xmlns:p14="http://schemas.microsoft.com/office/powerpoint/2010/main" val="2501964248"/>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a:t>
            </a:r>
            <a:r>
              <a:rPr lang="en-US" dirty="0" smtClean="0"/>
              <a:t>ntroduction to </a:t>
            </a:r>
            <a:r>
              <a:rPr lang="en-US" b="1" dirty="0" smtClean="0">
                <a:latin typeface="+mn-lt"/>
              </a:rPr>
              <a:t>azure </a:t>
            </a:r>
            <a:r>
              <a:rPr lang="en-US" b="1" dirty="0" err="1" smtClean="0">
                <a:latin typeface="+mn-lt"/>
              </a:rPr>
              <a:t>api</a:t>
            </a:r>
            <a:r>
              <a:rPr lang="en-US" b="1" dirty="0" smtClean="0">
                <a:latin typeface="+mn-lt"/>
              </a:rPr>
              <a:t> management</a:t>
            </a:r>
            <a:r>
              <a:rPr lang="en-US" dirty="0" smtClean="0"/>
              <a:t>.</a:t>
            </a:r>
            <a:endParaRPr lang="en-US" dirty="0"/>
          </a:p>
        </p:txBody>
      </p:sp>
    </p:spTree>
    <p:extLst>
      <p:ext uri="{BB962C8B-B14F-4D97-AF65-F5344CB8AC3E}">
        <p14:creationId xmlns:p14="http://schemas.microsoft.com/office/powerpoint/2010/main" val="1058858501"/>
      </p:ext>
    </p:extLst>
  </p:cSld>
  <p:clrMapOvr>
    <a:masterClrMapping/>
  </p:clrMapOvr>
  <p:transition spd="slow">
    <p:push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t>
            </a:r>
            <a:r>
              <a:rPr lang="en-US" dirty="0" smtClean="0"/>
              <a:t>nd </a:t>
            </a:r>
            <a:r>
              <a:rPr lang="en-US" b="1" dirty="0" smtClean="0">
                <a:latin typeface="+mn-lt"/>
              </a:rPr>
              <a:t>you</a:t>
            </a:r>
            <a:r>
              <a:rPr lang="en-US" dirty="0" smtClean="0"/>
              <a:t> are?</a:t>
            </a:r>
            <a:endParaRPr lang="en-US" dirty="0"/>
          </a:p>
        </p:txBody>
      </p:sp>
    </p:spTree>
    <p:extLst>
      <p:ext uri="{BB962C8B-B14F-4D97-AF65-F5344CB8AC3E}">
        <p14:creationId xmlns:p14="http://schemas.microsoft.com/office/powerpoint/2010/main" val="1135300967"/>
      </p:ext>
    </p:extLst>
  </p:cSld>
  <p:clrMapOvr>
    <a:masterClrMapping/>
  </p:clrMapOvr>
  <p:transition spd="slow">
    <p:push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mn-lt"/>
              </a:rPr>
              <a:t>IT Pro </a:t>
            </a:r>
            <a:r>
              <a:rPr lang="en-US" dirty="0" smtClean="0"/>
              <a:t>or </a:t>
            </a:r>
            <a:r>
              <a:rPr lang="en-US" b="1" dirty="0" smtClean="0">
                <a:latin typeface="+mn-lt"/>
              </a:rPr>
              <a:t>Developer</a:t>
            </a:r>
            <a:r>
              <a:rPr lang="en-US" dirty="0" smtClean="0"/>
              <a:t>?</a:t>
            </a:r>
            <a:endParaRPr lang="en-US" dirty="0"/>
          </a:p>
        </p:txBody>
      </p:sp>
    </p:spTree>
    <p:extLst>
      <p:ext uri="{BB962C8B-B14F-4D97-AF65-F5344CB8AC3E}">
        <p14:creationId xmlns:p14="http://schemas.microsoft.com/office/powerpoint/2010/main" val="170617337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let’s talk about </a:t>
            </a:r>
            <a:r>
              <a:rPr lang="en-US" dirty="0" err="1" smtClean="0"/>
              <a:t>apis</a:t>
            </a:r>
            <a:r>
              <a:rPr lang="en-US" dirty="0" smtClean="0"/>
              <a:t> and how they can </a:t>
            </a:r>
            <a:r>
              <a:rPr lang="en-US" b="1" dirty="0" smtClean="0">
                <a:latin typeface="+mn-lt"/>
              </a:rPr>
              <a:t>boost your business</a:t>
            </a:r>
            <a:endParaRPr lang="en-US" sz="3137" b="1" dirty="0">
              <a:latin typeface="+mn-lt"/>
            </a:endParaRPr>
          </a:p>
        </p:txBody>
      </p:sp>
    </p:spTree>
    <p:extLst>
      <p:ext uri="{BB962C8B-B14F-4D97-AF65-F5344CB8AC3E}">
        <p14:creationId xmlns:p14="http://schemas.microsoft.com/office/powerpoint/2010/main" val="305425772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Extending a platform</a:t>
            </a:r>
            <a:endParaRPr lang="en-US" dirty="0"/>
          </a:p>
        </p:txBody>
      </p:sp>
      <p:sp>
        <p:nvSpPr>
          <p:cNvPr id="3" name="Text Placeholder 2"/>
          <p:cNvSpPr>
            <a:spLocks noGrp="1"/>
          </p:cNvSpPr>
          <p:nvPr>
            <p:ph type="body" sz="quarter" idx="11"/>
          </p:nvPr>
        </p:nvSpPr>
        <p:spPr>
          <a:xfrm>
            <a:off x="534841" y="1188938"/>
            <a:ext cx="11655840" cy="724143"/>
          </a:xfrm>
        </p:spPr>
        <p:txBody>
          <a:bodyPr/>
          <a:lstStyle/>
          <a:p>
            <a:r>
              <a:rPr lang="en-US" dirty="0" smtClean="0">
                <a:solidFill>
                  <a:schemeClr val="tx1"/>
                </a:solidFill>
              </a:rPr>
              <a:t>new channels, more customers</a:t>
            </a:r>
            <a:endParaRPr lang="en-US" dirty="0">
              <a:solidFill>
                <a:schemeClr val="tx1"/>
              </a:solidFill>
            </a:endParaRPr>
          </a:p>
        </p:txBody>
      </p:sp>
      <p:sp>
        <p:nvSpPr>
          <p:cNvPr id="68" name="Flowchart: Direct Access Storage 67"/>
          <p:cNvSpPr/>
          <p:nvPr/>
        </p:nvSpPr>
        <p:spPr bwMode="auto">
          <a:xfrm>
            <a:off x="1952395" y="3292634"/>
            <a:ext cx="471633" cy="1280146"/>
          </a:xfrm>
          <a:prstGeom prst="flowChartMagneticDrum">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9" name="Pie 68"/>
          <p:cNvSpPr/>
          <p:nvPr/>
        </p:nvSpPr>
        <p:spPr bwMode="auto">
          <a:xfrm>
            <a:off x="1384509" y="3353529"/>
            <a:ext cx="1326374" cy="1158357"/>
          </a:xfrm>
          <a:prstGeom prst="pie">
            <a:avLst>
              <a:gd name="adj1" fmla="val 5319942"/>
              <a:gd name="adj2" fmla="val 16200000"/>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0" name="Freeform 69"/>
          <p:cNvSpPr/>
          <p:nvPr/>
        </p:nvSpPr>
        <p:spPr bwMode="auto">
          <a:xfrm>
            <a:off x="-170345" y="3905301"/>
            <a:ext cx="2122740" cy="2565476"/>
          </a:xfrm>
          <a:custGeom>
            <a:avLst/>
            <a:gdLst>
              <a:gd name="connsiteX0" fmla="*/ 2075935 w 2122740"/>
              <a:gd name="connsiteY0" fmla="*/ 39763 h 2565476"/>
              <a:gd name="connsiteX1" fmla="*/ 2014151 w 2122740"/>
              <a:gd name="connsiteY1" fmla="*/ 52119 h 2565476"/>
              <a:gd name="connsiteX2" fmla="*/ 1124465 w 2122740"/>
              <a:gd name="connsiteY2" fmla="*/ 76833 h 2565476"/>
              <a:gd name="connsiteX3" fmla="*/ 778476 w 2122740"/>
              <a:gd name="connsiteY3" fmla="*/ 1015946 h 2565476"/>
              <a:gd name="connsiteX4" fmla="*/ 1322173 w 2122740"/>
              <a:gd name="connsiteY4" fmla="*/ 1992130 h 2565476"/>
              <a:gd name="connsiteX5" fmla="*/ 0 w 2122740"/>
              <a:gd name="connsiteY5" fmla="*/ 2560541 h 256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2740" h="2565476">
                <a:moveTo>
                  <a:pt x="2075935" y="39763"/>
                </a:moveTo>
                <a:cubicBezTo>
                  <a:pt x="2124332" y="42852"/>
                  <a:pt x="2172729" y="45941"/>
                  <a:pt x="2014151" y="52119"/>
                </a:cubicBezTo>
                <a:cubicBezTo>
                  <a:pt x="1855573" y="58297"/>
                  <a:pt x="1330411" y="-83805"/>
                  <a:pt x="1124465" y="76833"/>
                </a:cubicBezTo>
                <a:cubicBezTo>
                  <a:pt x="918519" y="237471"/>
                  <a:pt x="745525" y="696730"/>
                  <a:pt x="778476" y="1015946"/>
                </a:cubicBezTo>
                <a:cubicBezTo>
                  <a:pt x="811427" y="1335162"/>
                  <a:pt x="1451919" y="1734698"/>
                  <a:pt x="1322173" y="1992130"/>
                </a:cubicBezTo>
                <a:cubicBezTo>
                  <a:pt x="1192427" y="2249563"/>
                  <a:pt x="205946" y="2612027"/>
                  <a:pt x="0" y="2560541"/>
                </a:cubicBezTo>
              </a:path>
            </a:pathLst>
          </a:custGeom>
          <a:noFill/>
          <a:ln w="152400" cap="flat" cmpd="sng" algn="ctr">
            <a:solidFill>
              <a:srgbClr val="FFFFFF"/>
            </a:solidFill>
            <a:prstDash val="solid"/>
            <a:headEnd type="none" w="med" len="med"/>
            <a:tailEnd type="none" w="med" len="med"/>
          </a:ln>
          <a:effectLst/>
        </p:spPr>
        <p:txBody>
          <a:bodyPr rtlCol="0" anchor="ctr"/>
          <a:lstStyle/>
          <a:p>
            <a:pPr marL="0" marR="0" lvl="0" indent="0" algn="ctr" defTabSz="93274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Segoe UI"/>
            </a:endParaRPr>
          </a:p>
        </p:txBody>
      </p:sp>
      <p:sp>
        <p:nvSpPr>
          <p:cNvPr id="71" name="Oval 70"/>
          <p:cNvSpPr/>
          <p:nvPr/>
        </p:nvSpPr>
        <p:spPr bwMode="auto">
          <a:xfrm>
            <a:off x="2332080" y="3637857"/>
            <a:ext cx="45719" cy="225161"/>
          </a:xfrm>
          <a:prstGeom prst="ellipse">
            <a:avLst/>
          </a:prstGeom>
          <a:solidFill>
            <a:srgbClr val="00206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2" name="Oval 71"/>
          <p:cNvSpPr/>
          <p:nvPr/>
        </p:nvSpPr>
        <p:spPr bwMode="auto">
          <a:xfrm>
            <a:off x="2332080" y="4045896"/>
            <a:ext cx="45719" cy="225161"/>
          </a:xfrm>
          <a:prstGeom prst="ellipse">
            <a:avLst/>
          </a:prstGeom>
          <a:solidFill>
            <a:srgbClr val="00206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73" name="Group 72"/>
          <p:cNvGrpSpPr/>
          <p:nvPr/>
        </p:nvGrpSpPr>
        <p:grpSpPr>
          <a:xfrm>
            <a:off x="7587674" y="1851360"/>
            <a:ext cx="1526787" cy="1280146"/>
            <a:chOff x="7587674" y="1851360"/>
            <a:chExt cx="1526787" cy="1280146"/>
          </a:xfrm>
        </p:grpSpPr>
        <p:grpSp>
          <p:nvGrpSpPr>
            <p:cNvPr id="74" name="Group 73"/>
            <p:cNvGrpSpPr/>
            <p:nvPr/>
          </p:nvGrpSpPr>
          <p:grpSpPr>
            <a:xfrm>
              <a:off x="7589822" y="1851360"/>
              <a:ext cx="1524639" cy="1280146"/>
              <a:chOff x="8808352" y="2164888"/>
              <a:chExt cx="1524639" cy="1280146"/>
            </a:xfrm>
          </p:grpSpPr>
          <p:sp>
            <p:nvSpPr>
              <p:cNvPr id="77" name="Flowchart: Direct Access Storage 76"/>
              <p:cNvSpPr/>
              <p:nvPr/>
            </p:nvSpPr>
            <p:spPr bwMode="auto">
              <a:xfrm rot="10800000">
                <a:off x="9235724" y="2164888"/>
                <a:ext cx="471633" cy="1280146"/>
              </a:xfrm>
              <a:prstGeom prst="flowChartMagneticDrum">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8" name="Pie 77"/>
              <p:cNvSpPr/>
              <p:nvPr/>
            </p:nvSpPr>
            <p:spPr bwMode="auto">
              <a:xfrm rot="10800000">
                <a:off x="8808352" y="2243284"/>
                <a:ext cx="1524639" cy="1158357"/>
              </a:xfrm>
              <a:prstGeom prst="pie">
                <a:avLst>
                  <a:gd name="adj1" fmla="val 5319942"/>
                  <a:gd name="adj2" fmla="val 16200000"/>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75" name="Flowchart: Terminator 74"/>
            <p:cNvSpPr/>
            <p:nvPr/>
          </p:nvSpPr>
          <p:spPr bwMode="auto">
            <a:xfrm>
              <a:off x="7589822" y="2150645"/>
              <a:ext cx="731512" cy="157910"/>
            </a:xfrm>
            <a:prstGeom prst="flowChartTerminator">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6" name="Flowchart: Terminator 75"/>
            <p:cNvSpPr/>
            <p:nvPr/>
          </p:nvSpPr>
          <p:spPr bwMode="auto">
            <a:xfrm>
              <a:off x="7587674" y="2668420"/>
              <a:ext cx="731512" cy="157910"/>
            </a:xfrm>
            <a:prstGeom prst="flowChartTerminator">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79" name="Freeform 78"/>
          <p:cNvSpPr/>
          <p:nvPr/>
        </p:nvSpPr>
        <p:spPr bwMode="auto">
          <a:xfrm>
            <a:off x="9007522" y="1170864"/>
            <a:ext cx="4326341" cy="1533928"/>
          </a:xfrm>
          <a:custGeom>
            <a:avLst/>
            <a:gdLst>
              <a:gd name="connsiteX0" fmla="*/ 0 w 4326341"/>
              <a:gd name="connsiteY0" fmla="*/ 1285733 h 1533928"/>
              <a:gd name="connsiteX1" fmla="*/ 1296538 w 4326341"/>
              <a:gd name="connsiteY1" fmla="*/ 1531393 h 1533928"/>
              <a:gd name="connsiteX2" fmla="*/ 1678675 w 4326341"/>
              <a:gd name="connsiteY2" fmla="*/ 1149255 h 1533928"/>
              <a:gd name="connsiteX3" fmla="*/ 968991 w 4326341"/>
              <a:gd name="connsiteY3" fmla="*/ 671584 h 1533928"/>
              <a:gd name="connsiteX4" fmla="*/ 777923 w 4326341"/>
              <a:gd name="connsiteY4" fmla="*/ 2843 h 1533928"/>
              <a:gd name="connsiteX5" fmla="*/ 2538484 w 4326341"/>
              <a:gd name="connsiteY5" fmla="*/ 425924 h 1533928"/>
              <a:gd name="connsiteX6" fmla="*/ 4326341 w 4326341"/>
              <a:gd name="connsiteY6" fmla="*/ 303094 h 153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341" h="1533928">
                <a:moveTo>
                  <a:pt x="0" y="1285733"/>
                </a:moveTo>
                <a:cubicBezTo>
                  <a:pt x="508379" y="1419936"/>
                  <a:pt x="1016759" y="1554139"/>
                  <a:pt x="1296538" y="1531393"/>
                </a:cubicBezTo>
                <a:cubicBezTo>
                  <a:pt x="1576317" y="1508647"/>
                  <a:pt x="1733266" y="1292556"/>
                  <a:pt x="1678675" y="1149255"/>
                </a:cubicBezTo>
                <a:cubicBezTo>
                  <a:pt x="1624084" y="1005954"/>
                  <a:pt x="1119116" y="862653"/>
                  <a:pt x="968991" y="671584"/>
                </a:cubicBezTo>
                <a:cubicBezTo>
                  <a:pt x="818866" y="480515"/>
                  <a:pt x="516341" y="43786"/>
                  <a:pt x="777923" y="2843"/>
                </a:cubicBezTo>
                <a:cubicBezTo>
                  <a:pt x="1039505" y="-38100"/>
                  <a:pt x="1947081" y="375882"/>
                  <a:pt x="2538484" y="425924"/>
                </a:cubicBezTo>
                <a:cubicBezTo>
                  <a:pt x="3129887" y="475966"/>
                  <a:pt x="4030640" y="187088"/>
                  <a:pt x="4326341" y="303094"/>
                </a:cubicBezTo>
              </a:path>
            </a:pathLst>
          </a:custGeom>
          <a:noFill/>
          <a:ln w="152400" cap="flat" cmpd="sng" algn="ctr">
            <a:solidFill>
              <a:srgbClr val="FFFFFF"/>
            </a:solidFill>
            <a:prstDash val="solid"/>
            <a:headEnd type="none" w="med" len="med"/>
            <a:tailEnd type="none" w="med" len="med"/>
          </a:ln>
          <a:effectLst/>
        </p:spPr>
        <p:txBody>
          <a:bodyPr rtlCol="0" anchor="ctr"/>
          <a:lstStyle/>
          <a:p>
            <a:pPr marL="0" marR="0" lvl="0" indent="0" algn="ctr" defTabSz="93274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Segoe UI"/>
            </a:endParaRPr>
          </a:p>
        </p:txBody>
      </p:sp>
      <p:grpSp>
        <p:nvGrpSpPr>
          <p:cNvPr id="80" name="Group 79"/>
          <p:cNvGrpSpPr/>
          <p:nvPr/>
        </p:nvGrpSpPr>
        <p:grpSpPr>
          <a:xfrm rot="933116">
            <a:off x="5107269" y="4601436"/>
            <a:ext cx="1526787" cy="1280146"/>
            <a:chOff x="7587674" y="1851360"/>
            <a:chExt cx="1526787" cy="1280146"/>
          </a:xfrm>
        </p:grpSpPr>
        <p:grpSp>
          <p:nvGrpSpPr>
            <p:cNvPr id="81" name="Group 80"/>
            <p:cNvGrpSpPr/>
            <p:nvPr/>
          </p:nvGrpSpPr>
          <p:grpSpPr>
            <a:xfrm>
              <a:off x="7589822" y="1851360"/>
              <a:ext cx="1524639" cy="1280146"/>
              <a:chOff x="8808352" y="2164888"/>
              <a:chExt cx="1524639" cy="1280146"/>
            </a:xfrm>
          </p:grpSpPr>
          <p:sp>
            <p:nvSpPr>
              <p:cNvPr id="84" name="Flowchart: Direct Access Storage 83"/>
              <p:cNvSpPr/>
              <p:nvPr/>
            </p:nvSpPr>
            <p:spPr bwMode="auto">
              <a:xfrm rot="10800000">
                <a:off x="9235724" y="2164888"/>
                <a:ext cx="471633" cy="1280146"/>
              </a:xfrm>
              <a:prstGeom prst="flowChartMagneticDrum">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5" name="Pie 84"/>
              <p:cNvSpPr/>
              <p:nvPr/>
            </p:nvSpPr>
            <p:spPr bwMode="auto">
              <a:xfrm rot="10800000">
                <a:off x="8808352" y="2243284"/>
                <a:ext cx="1524639" cy="1158357"/>
              </a:xfrm>
              <a:prstGeom prst="pie">
                <a:avLst>
                  <a:gd name="adj1" fmla="val 5319942"/>
                  <a:gd name="adj2" fmla="val 16200000"/>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82" name="Flowchart: Terminator 81"/>
            <p:cNvSpPr/>
            <p:nvPr/>
          </p:nvSpPr>
          <p:spPr bwMode="auto">
            <a:xfrm>
              <a:off x="7589822" y="2150645"/>
              <a:ext cx="731512" cy="157910"/>
            </a:xfrm>
            <a:prstGeom prst="flowChartTerminator">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3" name="Flowchart: Terminator 82"/>
            <p:cNvSpPr/>
            <p:nvPr/>
          </p:nvSpPr>
          <p:spPr bwMode="auto">
            <a:xfrm>
              <a:off x="7587674" y="2668420"/>
              <a:ext cx="731512" cy="157910"/>
            </a:xfrm>
            <a:prstGeom prst="flowChartTerminator">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86" name="Freeform 85"/>
          <p:cNvSpPr/>
          <p:nvPr/>
        </p:nvSpPr>
        <p:spPr bwMode="auto">
          <a:xfrm>
            <a:off x="6253524" y="5467659"/>
            <a:ext cx="1588063" cy="2047164"/>
          </a:xfrm>
          <a:custGeom>
            <a:avLst/>
            <a:gdLst>
              <a:gd name="connsiteX0" fmla="*/ 273074 w 1588063"/>
              <a:gd name="connsiteY0" fmla="*/ 0 h 2047164"/>
              <a:gd name="connsiteX1" fmla="*/ 1528668 w 1588063"/>
              <a:gd name="connsiteY1" fmla="*/ 272955 h 2047164"/>
              <a:gd name="connsiteX2" fmla="*/ 1255713 w 1588063"/>
              <a:gd name="connsiteY2" fmla="*/ 1023582 h 2047164"/>
              <a:gd name="connsiteX3" fmla="*/ 122948 w 1588063"/>
              <a:gd name="connsiteY3" fmla="*/ 1364776 h 2047164"/>
              <a:gd name="connsiteX4" fmla="*/ 150244 w 1588063"/>
              <a:gd name="connsiteY4" fmla="*/ 2047164 h 2047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063" h="2047164">
                <a:moveTo>
                  <a:pt x="273074" y="0"/>
                </a:moveTo>
                <a:cubicBezTo>
                  <a:pt x="818984" y="51179"/>
                  <a:pt x="1364895" y="102358"/>
                  <a:pt x="1528668" y="272955"/>
                </a:cubicBezTo>
                <a:cubicBezTo>
                  <a:pt x="1692441" y="443552"/>
                  <a:pt x="1490000" y="841612"/>
                  <a:pt x="1255713" y="1023582"/>
                </a:cubicBezTo>
                <a:cubicBezTo>
                  <a:pt x="1021426" y="1205552"/>
                  <a:pt x="307193" y="1194179"/>
                  <a:pt x="122948" y="1364776"/>
                </a:cubicBezTo>
                <a:cubicBezTo>
                  <a:pt x="-61297" y="1535373"/>
                  <a:pt x="-27177" y="1942531"/>
                  <a:pt x="150244" y="2047164"/>
                </a:cubicBezTo>
              </a:path>
            </a:pathLst>
          </a:custGeom>
          <a:noFill/>
          <a:ln w="152400" cap="flat" cmpd="sng" algn="ctr">
            <a:solidFill>
              <a:srgbClr val="FFFFFF"/>
            </a:solidFill>
            <a:prstDash val="solid"/>
            <a:headEnd type="none" w="med" len="med"/>
            <a:tailEnd type="none" w="med" len="med"/>
          </a:ln>
          <a:effectLst/>
        </p:spPr>
        <p:txBody>
          <a:bodyPr rtlCol="0" anchor="ctr"/>
          <a:lstStyle/>
          <a:p>
            <a:pPr marL="0" marR="0" lvl="0" indent="0" algn="ctr" defTabSz="93274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Segoe UI"/>
            </a:endParaRPr>
          </a:p>
        </p:txBody>
      </p:sp>
      <p:grpSp>
        <p:nvGrpSpPr>
          <p:cNvPr id="87" name="Group 86"/>
          <p:cNvGrpSpPr/>
          <p:nvPr/>
        </p:nvGrpSpPr>
        <p:grpSpPr>
          <a:xfrm rot="715937">
            <a:off x="8495802" y="3898355"/>
            <a:ext cx="1526787" cy="1280146"/>
            <a:chOff x="7587674" y="1851360"/>
            <a:chExt cx="1526787" cy="1280146"/>
          </a:xfrm>
        </p:grpSpPr>
        <p:grpSp>
          <p:nvGrpSpPr>
            <p:cNvPr id="88" name="Group 87"/>
            <p:cNvGrpSpPr/>
            <p:nvPr/>
          </p:nvGrpSpPr>
          <p:grpSpPr>
            <a:xfrm>
              <a:off x="7589822" y="1851360"/>
              <a:ext cx="1524639" cy="1280146"/>
              <a:chOff x="8808352" y="2164888"/>
              <a:chExt cx="1524639" cy="1280146"/>
            </a:xfrm>
          </p:grpSpPr>
          <p:sp>
            <p:nvSpPr>
              <p:cNvPr id="91" name="Flowchart: Direct Access Storage 90"/>
              <p:cNvSpPr/>
              <p:nvPr/>
            </p:nvSpPr>
            <p:spPr bwMode="auto">
              <a:xfrm rot="10800000">
                <a:off x="9235724" y="2164888"/>
                <a:ext cx="471633" cy="1280146"/>
              </a:xfrm>
              <a:prstGeom prst="flowChartMagneticDrum">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2" name="Pie 91"/>
              <p:cNvSpPr/>
              <p:nvPr/>
            </p:nvSpPr>
            <p:spPr bwMode="auto">
              <a:xfrm rot="10800000">
                <a:off x="8808352" y="2243284"/>
                <a:ext cx="1524639" cy="1158357"/>
              </a:xfrm>
              <a:prstGeom prst="pie">
                <a:avLst>
                  <a:gd name="adj1" fmla="val 5319942"/>
                  <a:gd name="adj2" fmla="val 16200000"/>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89" name="Flowchart: Terminator 88"/>
            <p:cNvSpPr/>
            <p:nvPr/>
          </p:nvSpPr>
          <p:spPr bwMode="auto">
            <a:xfrm>
              <a:off x="7589822" y="2150645"/>
              <a:ext cx="731512" cy="157910"/>
            </a:xfrm>
            <a:prstGeom prst="flowChartTerminator">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0" name="Flowchart: Terminator 89"/>
            <p:cNvSpPr/>
            <p:nvPr/>
          </p:nvSpPr>
          <p:spPr bwMode="auto">
            <a:xfrm>
              <a:off x="7587674" y="2668420"/>
              <a:ext cx="731512" cy="157910"/>
            </a:xfrm>
            <a:prstGeom prst="flowChartTerminator">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93" name="Freeform 92"/>
          <p:cNvSpPr/>
          <p:nvPr/>
        </p:nvSpPr>
        <p:spPr bwMode="auto">
          <a:xfrm>
            <a:off x="9812740" y="3801040"/>
            <a:ext cx="3330054" cy="3670891"/>
          </a:xfrm>
          <a:custGeom>
            <a:avLst/>
            <a:gdLst>
              <a:gd name="connsiteX0" fmla="*/ 0 w 3330054"/>
              <a:gd name="connsiteY0" fmla="*/ 975676 h 3670891"/>
              <a:gd name="connsiteX1" fmla="*/ 859809 w 3330054"/>
              <a:gd name="connsiteY1" fmla="*/ 1166745 h 3670891"/>
              <a:gd name="connsiteX2" fmla="*/ 1746914 w 3330054"/>
              <a:gd name="connsiteY2" fmla="*/ 866494 h 3670891"/>
              <a:gd name="connsiteX3" fmla="*/ 1924335 w 3330054"/>
              <a:gd name="connsiteY3" fmla="*/ 416118 h 3670891"/>
              <a:gd name="connsiteX4" fmla="*/ 1542197 w 3330054"/>
              <a:gd name="connsiteY4" fmla="*/ 20333 h 3670891"/>
              <a:gd name="connsiteX5" fmla="*/ 1296538 w 3330054"/>
              <a:gd name="connsiteY5" fmla="*/ 129515 h 3670891"/>
              <a:gd name="connsiteX6" fmla="*/ 1064526 w 3330054"/>
              <a:gd name="connsiteY6" fmla="*/ 743664 h 3670891"/>
              <a:gd name="connsiteX7" fmla="*/ 1132764 w 3330054"/>
              <a:gd name="connsiteY7" fmla="*/ 1685360 h 3670891"/>
              <a:gd name="connsiteX8" fmla="*/ 1392072 w 3330054"/>
              <a:gd name="connsiteY8" fmla="*/ 2504226 h 3670891"/>
              <a:gd name="connsiteX9" fmla="*/ 2006221 w 3330054"/>
              <a:gd name="connsiteY9" fmla="*/ 3596047 h 3670891"/>
              <a:gd name="connsiteX10" fmla="*/ 3330054 w 3330054"/>
              <a:gd name="connsiteY10" fmla="*/ 3486864 h 367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0054" h="3670891">
                <a:moveTo>
                  <a:pt x="0" y="975676"/>
                </a:moveTo>
                <a:cubicBezTo>
                  <a:pt x="284328" y="1080309"/>
                  <a:pt x="568657" y="1184942"/>
                  <a:pt x="859809" y="1166745"/>
                </a:cubicBezTo>
                <a:cubicBezTo>
                  <a:pt x="1150961" y="1148548"/>
                  <a:pt x="1569493" y="991599"/>
                  <a:pt x="1746914" y="866494"/>
                </a:cubicBezTo>
                <a:cubicBezTo>
                  <a:pt x="1924335" y="741389"/>
                  <a:pt x="1958455" y="557145"/>
                  <a:pt x="1924335" y="416118"/>
                </a:cubicBezTo>
                <a:cubicBezTo>
                  <a:pt x="1890216" y="275091"/>
                  <a:pt x="1646830" y="68100"/>
                  <a:pt x="1542197" y="20333"/>
                </a:cubicBezTo>
                <a:cubicBezTo>
                  <a:pt x="1437564" y="-27434"/>
                  <a:pt x="1376150" y="8960"/>
                  <a:pt x="1296538" y="129515"/>
                </a:cubicBezTo>
                <a:cubicBezTo>
                  <a:pt x="1216926" y="250070"/>
                  <a:pt x="1091822" y="484357"/>
                  <a:pt x="1064526" y="743664"/>
                </a:cubicBezTo>
                <a:cubicBezTo>
                  <a:pt x="1037230" y="1002971"/>
                  <a:pt x="1078173" y="1391933"/>
                  <a:pt x="1132764" y="1685360"/>
                </a:cubicBezTo>
                <a:cubicBezTo>
                  <a:pt x="1187355" y="1978787"/>
                  <a:pt x="1246496" y="2185778"/>
                  <a:pt x="1392072" y="2504226"/>
                </a:cubicBezTo>
                <a:cubicBezTo>
                  <a:pt x="1537648" y="2822674"/>
                  <a:pt x="1683224" y="3432274"/>
                  <a:pt x="2006221" y="3596047"/>
                </a:cubicBezTo>
                <a:cubicBezTo>
                  <a:pt x="2329218" y="3759820"/>
                  <a:pt x="2829636" y="3623342"/>
                  <a:pt x="3330054" y="3486864"/>
                </a:cubicBezTo>
              </a:path>
            </a:pathLst>
          </a:custGeom>
          <a:noFill/>
          <a:ln w="152400" cap="flat" cmpd="sng" algn="ctr">
            <a:solidFill>
              <a:srgbClr val="FFFFFF"/>
            </a:solidFill>
            <a:prstDash val="solid"/>
            <a:headEnd type="none" w="med" len="med"/>
            <a:tailEnd type="none" w="med" len="med"/>
          </a:ln>
          <a:effectLst/>
        </p:spPr>
        <p:txBody>
          <a:bodyPr rtlCol="0" anchor="ctr"/>
          <a:lstStyle/>
          <a:p>
            <a:pPr marL="0" marR="0" lvl="0" indent="0" algn="ctr" defTabSz="93274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Segoe UI"/>
            </a:endParaRPr>
          </a:p>
        </p:txBody>
      </p:sp>
      <p:sp>
        <p:nvSpPr>
          <p:cNvPr id="94" name="TextBox 93"/>
          <p:cNvSpPr txBox="1"/>
          <p:nvPr/>
        </p:nvSpPr>
        <p:spPr>
          <a:xfrm rot="17102454">
            <a:off x="5217533" y="5067562"/>
            <a:ext cx="1645902" cy="489365"/>
          </a:xfrm>
          <a:prstGeom prst="rect">
            <a:avLst/>
          </a:prstGeom>
          <a:no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smtClean="0">
                <a:ln>
                  <a:noFill/>
                </a:ln>
                <a:solidFill>
                  <a:srgbClr val="002060"/>
                </a:solidFill>
                <a:effectLst/>
                <a:uLnTx/>
                <a:uFillTx/>
              </a:rPr>
              <a:t>employees</a:t>
            </a:r>
          </a:p>
        </p:txBody>
      </p:sp>
      <p:sp>
        <p:nvSpPr>
          <p:cNvPr id="95" name="TextBox 94"/>
          <p:cNvSpPr txBox="1"/>
          <p:nvPr/>
        </p:nvSpPr>
        <p:spPr>
          <a:xfrm rot="16858254">
            <a:off x="8636489" y="4346506"/>
            <a:ext cx="1645902" cy="544765"/>
          </a:xfrm>
          <a:prstGeom prst="rect">
            <a:avLst/>
          </a:prstGeom>
          <a:no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smtClean="0">
                <a:ln>
                  <a:noFill/>
                </a:ln>
                <a:solidFill>
                  <a:srgbClr val="002060"/>
                </a:solidFill>
                <a:effectLst/>
                <a:uLnTx/>
                <a:uFillTx/>
              </a:rPr>
              <a:t>partners</a:t>
            </a:r>
          </a:p>
        </p:txBody>
      </p:sp>
      <p:sp>
        <p:nvSpPr>
          <p:cNvPr id="96" name="TextBox 95"/>
          <p:cNvSpPr txBox="1"/>
          <p:nvPr/>
        </p:nvSpPr>
        <p:spPr>
          <a:xfrm rot="16200000">
            <a:off x="7677895" y="2275130"/>
            <a:ext cx="1645902" cy="489365"/>
          </a:xfrm>
          <a:prstGeom prst="rect">
            <a:avLst/>
          </a:prstGeom>
          <a:no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smtClean="0">
                <a:ln>
                  <a:noFill/>
                </a:ln>
                <a:solidFill>
                  <a:srgbClr val="002060"/>
                </a:solidFill>
                <a:effectLst/>
                <a:uLnTx/>
                <a:uFillTx/>
              </a:rPr>
              <a:t>developers</a:t>
            </a:r>
          </a:p>
        </p:txBody>
      </p:sp>
      <p:sp>
        <p:nvSpPr>
          <p:cNvPr id="97" name="TextBox 96"/>
          <p:cNvSpPr txBox="1"/>
          <p:nvPr/>
        </p:nvSpPr>
        <p:spPr>
          <a:xfrm rot="16200000">
            <a:off x="1107485" y="3682074"/>
            <a:ext cx="1645902" cy="544765"/>
          </a:xfrm>
          <a:prstGeom prst="rect">
            <a:avLst/>
          </a:prstGeom>
          <a:no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smtClean="0">
                <a:ln>
                  <a:noFill/>
                </a:ln>
                <a:solidFill>
                  <a:srgbClr val="002060"/>
                </a:solidFill>
                <a:effectLst/>
                <a:uLnTx/>
                <a:uFillTx/>
              </a:rPr>
              <a:t>API</a:t>
            </a:r>
          </a:p>
        </p:txBody>
      </p:sp>
    </p:spTree>
    <p:extLst>
      <p:ext uri="{BB962C8B-B14F-4D97-AF65-F5344CB8AC3E}">
        <p14:creationId xmlns:p14="http://schemas.microsoft.com/office/powerpoint/2010/main" val="159075694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441" y="107468"/>
            <a:ext cx="7030185" cy="9097884"/>
          </a:xfrm>
          <a:prstGeom prst="rect">
            <a:avLst/>
          </a:prstGeom>
        </p:spPr>
      </p:pic>
      <p:pic>
        <p:nvPicPr>
          <p:cNvPr id="23" name="Picture 22"/>
          <p:cNvPicPr>
            <a:picLocks noChangeAspect="1"/>
          </p:cNvPicPr>
          <p:nvPr/>
        </p:nvPicPr>
        <p:blipFill rotWithShape="1">
          <a:blip r:embed="rId4" cstate="print">
            <a:extLst>
              <a:ext uri="{28A0092B-C50C-407E-A947-70E740481C1C}">
                <a14:useLocalDpi xmlns:a14="http://schemas.microsoft.com/office/drawing/2010/main" val="0"/>
              </a:ext>
            </a:extLst>
          </a:blip>
          <a:srcRect b="58317"/>
          <a:stretch/>
        </p:blipFill>
        <p:spPr>
          <a:xfrm>
            <a:off x="2525387" y="230283"/>
            <a:ext cx="350253" cy="802968"/>
          </a:xfrm>
          <a:prstGeom prst="rect">
            <a:avLst/>
          </a:prstGeom>
        </p:spPr>
      </p:pic>
      <p:pic>
        <p:nvPicPr>
          <p:cNvPr id="25" name="Picture 24"/>
          <p:cNvPicPr>
            <a:picLocks noChangeAspect="1"/>
          </p:cNvPicPr>
          <p:nvPr/>
        </p:nvPicPr>
        <p:blipFill rotWithShape="1">
          <a:blip r:embed="rId5">
            <a:extLst>
              <a:ext uri="{28A0092B-C50C-407E-A947-70E740481C1C}">
                <a14:useLocalDpi xmlns:a14="http://schemas.microsoft.com/office/drawing/2010/main" val="0"/>
              </a:ext>
            </a:extLst>
          </a:blip>
          <a:srcRect b="48265"/>
          <a:stretch/>
        </p:blipFill>
        <p:spPr>
          <a:xfrm>
            <a:off x="4611156" y="1840878"/>
            <a:ext cx="1116865" cy="3547525"/>
          </a:xfrm>
          <a:prstGeom prst="rect">
            <a:avLst/>
          </a:prstGeom>
        </p:spPr>
      </p:pic>
      <p:pic>
        <p:nvPicPr>
          <p:cNvPr id="24" name="Picture 23"/>
          <p:cNvPicPr>
            <a:picLocks noChangeAspect="1"/>
          </p:cNvPicPr>
          <p:nvPr/>
        </p:nvPicPr>
        <p:blipFill rotWithShape="1">
          <a:blip r:embed="rId6">
            <a:extLst>
              <a:ext uri="{28A0092B-C50C-407E-A947-70E740481C1C}">
                <a14:useLocalDpi xmlns:a14="http://schemas.microsoft.com/office/drawing/2010/main" val="0"/>
              </a:ext>
            </a:extLst>
          </a:blip>
          <a:srcRect b="5294"/>
          <a:stretch/>
        </p:blipFill>
        <p:spPr>
          <a:xfrm>
            <a:off x="3077812" y="506363"/>
            <a:ext cx="1364512" cy="3694857"/>
          </a:xfrm>
          <a:prstGeom prst="rect">
            <a:avLst/>
          </a:prstGeom>
        </p:spPr>
      </p:pic>
      <p:grpSp>
        <p:nvGrpSpPr>
          <p:cNvPr id="2" name="Group 1"/>
          <p:cNvGrpSpPr/>
          <p:nvPr/>
        </p:nvGrpSpPr>
        <p:grpSpPr>
          <a:xfrm>
            <a:off x="1556636" y="829396"/>
            <a:ext cx="675302" cy="3687218"/>
            <a:chOff x="2483226" y="169953"/>
            <a:chExt cx="675398" cy="3687741"/>
          </a:xfrm>
        </p:grpSpPr>
        <p:pic>
          <p:nvPicPr>
            <p:cNvPr id="22" name="Picture 21"/>
            <p:cNvPicPr>
              <a:picLocks noChangeAspect="1"/>
            </p:cNvPicPr>
            <p:nvPr/>
          </p:nvPicPr>
          <p:blipFill rotWithShape="1">
            <a:blip r:embed="rId7" cstate="print">
              <a:extLst>
                <a:ext uri="{28A0092B-C50C-407E-A947-70E740481C1C}">
                  <a14:useLocalDpi xmlns:a14="http://schemas.microsoft.com/office/drawing/2010/main" val="0"/>
                </a:ext>
              </a:extLst>
            </a:blip>
            <a:srcRect b="4343"/>
            <a:stretch/>
          </p:blipFill>
          <p:spPr>
            <a:xfrm>
              <a:off x="2487244" y="169953"/>
              <a:ext cx="671380" cy="1870006"/>
            </a:xfrm>
            <a:prstGeom prst="rect">
              <a:avLst/>
            </a:prstGeom>
          </p:spPr>
        </p:pic>
        <p:pic>
          <p:nvPicPr>
            <p:cNvPr id="13" name="Picture 12"/>
            <p:cNvPicPr>
              <a:picLocks noChangeAspect="1"/>
            </p:cNvPicPr>
            <p:nvPr/>
          </p:nvPicPr>
          <p:blipFill rotWithShape="1">
            <a:blip r:embed="rId7" cstate="print">
              <a:extLst>
                <a:ext uri="{28A0092B-C50C-407E-A947-70E740481C1C}">
                  <a14:useLocalDpi xmlns:a14="http://schemas.microsoft.com/office/drawing/2010/main" val="0"/>
                </a:ext>
              </a:extLst>
            </a:blip>
            <a:srcRect t="36174" b="33862"/>
            <a:stretch/>
          </p:blipFill>
          <p:spPr>
            <a:xfrm>
              <a:off x="2487240" y="2049150"/>
              <a:ext cx="671380" cy="585771"/>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t="36174" b="4343"/>
            <a:stretch/>
          </p:blipFill>
          <p:spPr>
            <a:xfrm>
              <a:off x="2483226" y="2694844"/>
              <a:ext cx="671380" cy="1162850"/>
            </a:xfrm>
            <a:prstGeom prst="rect">
              <a:avLst/>
            </a:prstGeom>
          </p:spPr>
        </p:pic>
      </p:grpSp>
      <p:pic>
        <p:nvPicPr>
          <p:cNvPr id="31" name="Picture 30"/>
          <p:cNvPicPr>
            <a:picLocks noChangeAspect="1"/>
          </p:cNvPicPr>
          <p:nvPr/>
        </p:nvPicPr>
        <p:blipFill rotWithShape="1">
          <a:blip r:embed="rId8">
            <a:extLst>
              <a:ext uri="{28A0092B-C50C-407E-A947-70E740481C1C}">
                <a14:useLocalDpi xmlns:a14="http://schemas.microsoft.com/office/drawing/2010/main" val="0"/>
              </a:ext>
            </a:extLst>
          </a:blip>
          <a:srcRect b="33040"/>
          <a:stretch/>
        </p:blipFill>
        <p:spPr>
          <a:xfrm>
            <a:off x="677240" y="1111355"/>
            <a:ext cx="1352526" cy="4482983"/>
          </a:xfrm>
          <a:prstGeom prst="rect">
            <a:avLst/>
          </a:prstGeom>
        </p:spPr>
      </p:pic>
      <p:sp>
        <p:nvSpPr>
          <p:cNvPr id="17" name="Text Placeholder 2"/>
          <p:cNvSpPr txBox="1">
            <a:spLocks/>
          </p:cNvSpPr>
          <p:nvPr/>
        </p:nvSpPr>
        <p:spPr>
          <a:xfrm>
            <a:off x="6646194" y="715118"/>
            <a:ext cx="5042593" cy="5581809"/>
          </a:xfrm>
          <a:prstGeom prst="rect">
            <a:avLst/>
          </a:prstGeom>
        </p:spPr>
        <p:txBody>
          <a:bodyPr vert="horz" wrap="square" lIns="143428" tIns="89642" rIns="143428" bIns="89642"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9"/>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9"/>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9"/>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9"/>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9"/>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353" i="1" dirty="0">
                <a:solidFill>
                  <a:schemeClr val="bg1"/>
                </a:solidFill>
              </a:rPr>
              <a:t>“In little more than a decade, APIs have transitioned from </a:t>
            </a:r>
            <a:r>
              <a:rPr lang="en-US" sz="2353" b="1" dirty="0">
                <a:solidFill>
                  <a:schemeClr val="bg1"/>
                </a:solidFill>
              </a:rPr>
              <a:t>relative obscurity </a:t>
            </a:r>
            <a:r>
              <a:rPr lang="en-US" sz="2353" i="1" dirty="0">
                <a:solidFill>
                  <a:schemeClr val="bg1"/>
                </a:solidFill>
              </a:rPr>
              <a:t>to become the ‘digital glue’ that empowers developers to create new software applications, partnerships and even new businesses. </a:t>
            </a:r>
            <a:br>
              <a:rPr lang="en-US" sz="2353" i="1" dirty="0">
                <a:solidFill>
                  <a:schemeClr val="bg1"/>
                </a:solidFill>
              </a:rPr>
            </a:br>
            <a:r>
              <a:rPr lang="en-US" sz="2353" i="1" dirty="0">
                <a:solidFill>
                  <a:schemeClr val="bg1"/>
                </a:solidFill>
              </a:rPr>
              <a:t>This </a:t>
            </a:r>
            <a:r>
              <a:rPr lang="en-US" sz="2353" b="1" dirty="0">
                <a:solidFill>
                  <a:schemeClr val="bg1"/>
                </a:solidFill>
              </a:rPr>
              <a:t>business-to-developer</a:t>
            </a:r>
            <a:r>
              <a:rPr lang="en-US" sz="2353" dirty="0">
                <a:solidFill>
                  <a:schemeClr val="bg1"/>
                </a:solidFill>
              </a:rPr>
              <a:t> </a:t>
            </a:r>
            <a:r>
              <a:rPr lang="en-US" sz="2353" i="1" dirty="0">
                <a:solidFill>
                  <a:schemeClr val="bg1"/>
                </a:solidFill>
              </a:rPr>
              <a:t>market is quickly becoming one of the fastest growing opportunities within cloud computing”</a:t>
            </a:r>
          </a:p>
          <a:p>
            <a:endParaRPr lang="en-US" sz="1961" dirty="0">
              <a:solidFill>
                <a:schemeClr val="bg1"/>
              </a:solidFill>
            </a:endParaRPr>
          </a:p>
          <a:p>
            <a:pPr marL="0" indent="0">
              <a:buNone/>
            </a:pPr>
            <a:r>
              <a:rPr lang="en-US" sz="1961" dirty="0">
                <a:solidFill>
                  <a:schemeClr val="bg1"/>
                </a:solidFill>
              </a:rPr>
              <a:t>Byron Deeter, partner at Bessemer Venture Partners. Investor in Box, </a:t>
            </a:r>
            <a:r>
              <a:rPr lang="en-US" sz="1961" dirty="0" err="1">
                <a:solidFill>
                  <a:schemeClr val="bg1"/>
                </a:solidFill>
              </a:rPr>
              <a:t>DocuSign</a:t>
            </a:r>
            <a:r>
              <a:rPr lang="en-US" sz="1961" dirty="0">
                <a:solidFill>
                  <a:schemeClr val="bg1"/>
                </a:solidFill>
              </a:rPr>
              <a:t>, </a:t>
            </a:r>
            <a:r>
              <a:rPr lang="en-US" sz="1961" dirty="0" err="1">
                <a:solidFill>
                  <a:schemeClr val="bg1"/>
                </a:solidFill>
              </a:rPr>
              <a:t>Twilio</a:t>
            </a:r>
            <a:r>
              <a:rPr lang="en-US" sz="1961" dirty="0">
                <a:solidFill>
                  <a:schemeClr val="bg1"/>
                </a:solidFill>
              </a:rPr>
              <a:t> and </a:t>
            </a:r>
            <a:r>
              <a:rPr lang="en-US" sz="1961" dirty="0" err="1">
                <a:solidFill>
                  <a:schemeClr val="bg1"/>
                </a:solidFill>
              </a:rPr>
              <a:t>SendGrid</a:t>
            </a:r>
            <a:r>
              <a:rPr lang="en-US" sz="1961" dirty="0">
                <a:solidFill>
                  <a:schemeClr val="bg1"/>
                </a:solidFill>
              </a:rPr>
              <a:t>.</a:t>
            </a:r>
          </a:p>
          <a:p>
            <a:pPr marL="0" indent="0">
              <a:buNone/>
            </a:pPr>
            <a:endParaRPr lang="en-US" sz="1961" dirty="0">
              <a:solidFill>
                <a:schemeClr val="bg1"/>
              </a:solidFill>
            </a:endParaRPr>
          </a:p>
          <a:p>
            <a:pPr marL="0" indent="0">
              <a:buNone/>
            </a:pPr>
            <a:r>
              <a:rPr lang="en-US" sz="1961" dirty="0">
                <a:solidFill>
                  <a:schemeClr val="bg1"/>
                </a:solidFill>
              </a:rPr>
              <a:t>http://venturebeat.com/2013/08/31/api-economy/</a:t>
            </a:r>
          </a:p>
        </p:txBody>
      </p:sp>
    </p:spTree>
    <p:extLst>
      <p:ext uri="{BB962C8B-B14F-4D97-AF65-F5344CB8AC3E}">
        <p14:creationId xmlns:p14="http://schemas.microsoft.com/office/powerpoint/2010/main" val="24528085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500"/>
                                        <p:tgtEl>
                                          <p:spTgt spid="2"/>
                                        </p:tgtEl>
                                      </p:cBhvr>
                                    </p:animEffect>
                                  </p:childTnLst>
                                </p:cTn>
                              </p:par>
                            </p:childTnLst>
                          </p:cTn>
                        </p:par>
                        <p:par>
                          <p:cTn id="8" fill="hold">
                            <p:stCondLst>
                              <p:cond delay="1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1500"/>
                                        <p:tgtEl>
                                          <p:spTgt spid="24"/>
                                        </p:tgtEl>
                                      </p:cBhvr>
                                    </p:animEffect>
                                  </p:childTnLst>
                                </p:cTn>
                              </p:par>
                            </p:childTnLst>
                          </p:cTn>
                        </p:par>
                        <p:par>
                          <p:cTn id="12" fill="hold">
                            <p:stCondLst>
                              <p:cond delay="3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1500"/>
                                        <p:tgtEl>
                                          <p:spTgt spid="25"/>
                                        </p:tgtEl>
                                      </p:cBhvr>
                                    </p:animEffect>
                                  </p:childTnLst>
                                </p:cTn>
                              </p:par>
                            </p:childTnLst>
                          </p:cTn>
                        </p:par>
                        <p:par>
                          <p:cTn id="16" fill="hold">
                            <p:stCondLst>
                              <p:cond delay="4500"/>
                            </p:stCondLst>
                            <p:childTnLst>
                              <p:par>
                                <p:cTn id="17" presetID="22" presetClass="entr" presetSubtype="4"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1500"/>
                                        <p:tgtEl>
                                          <p:spTgt spid="31"/>
                                        </p:tgtEl>
                                      </p:cBhvr>
                                    </p:animEffect>
                                  </p:childTnLst>
                                </p:cTn>
                              </p:par>
                            </p:childTnLst>
                          </p:cTn>
                        </p:par>
                        <p:par>
                          <p:cTn id="20" fill="hold">
                            <p:stCondLst>
                              <p:cond delay="6000"/>
                            </p:stCondLst>
                            <p:childTnLst>
                              <p:par>
                                <p:cTn id="21" presetID="22" presetClass="entr" presetSubtype="4"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zure Medium">
  <a:themeElements>
    <a:clrScheme name="Azure Basic">
      <a:dk1>
        <a:srgbClr val="00B0F0"/>
      </a:dk1>
      <a:lt1>
        <a:srgbClr val="FFFFFF"/>
      </a:lt1>
      <a:dk2>
        <a:srgbClr val="44546A"/>
      </a:dk2>
      <a:lt2>
        <a:srgbClr val="FFFFFF"/>
      </a:lt2>
      <a:accent1>
        <a:srgbClr val="00B0F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dows Azur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0680D57E97714ABC97FE14ECB06738" ma:contentTypeVersion="0" ma:contentTypeDescription="Create a new document." ma:contentTypeScope="" ma:versionID="31c8c54f10d7c7ae2d4b5a95d7278957">
  <xsd:schema xmlns:xsd="http://www.w3.org/2001/XMLSchema" xmlns:xs="http://www.w3.org/2001/XMLSchema" xmlns:p="http://schemas.microsoft.com/office/2006/metadata/properties" targetNamespace="http://schemas.microsoft.com/office/2006/metadata/properties" ma:root="true" ma:fieldsID="c172efe14e97bae04ddf4b5b7f9a1b5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B32142-DE2C-423C-A302-95CAC214862A}">
  <ds:schemaRefs>
    <ds:schemaRef ds:uri="http://schemas.microsoft.com/sharepoint/v3/contenttype/forms"/>
  </ds:schemaRefs>
</ds:datastoreItem>
</file>

<file path=customXml/itemProps2.xml><?xml version="1.0" encoding="utf-8"?>
<ds:datastoreItem xmlns:ds="http://schemas.openxmlformats.org/officeDocument/2006/customXml" ds:itemID="{B030EFEA-9AEA-457C-BAA8-93C4281792F5}">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A6D91089-AD27-4B0F-BD60-463759BCB7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3684</TotalTime>
  <Words>1436</Words>
  <Application>Microsoft Office PowerPoint</Application>
  <PresentationFormat>Widescreen</PresentationFormat>
  <Paragraphs>162</Paragraphs>
  <Slides>23</Slides>
  <Notes>11</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メイリオ</vt:lpstr>
      <vt:lpstr>Arial</vt:lpstr>
      <vt:lpstr>Calibri</vt:lpstr>
      <vt:lpstr>Segoe UI</vt:lpstr>
      <vt:lpstr>Segoe UI Light</vt:lpstr>
      <vt:lpstr>Azure Medium</vt:lpstr>
      <vt:lpstr>Introduction to Azure API Management</vt:lpstr>
      <vt:lpstr>PowerPoint Presentation</vt:lpstr>
      <vt:lpstr>welcome.</vt:lpstr>
      <vt:lpstr>introduction to azure api management.</vt:lpstr>
      <vt:lpstr>and you are?</vt:lpstr>
      <vt:lpstr>IT Pro or Developer?</vt:lpstr>
      <vt:lpstr>let’s talk about apis and how they can boost your business</vt:lpstr>
      <vt:lpstr>Extending a platform</vt:lpstr>
      <vt:lpstr>PowerPoint Presentation</vt:lpstr>
      <vt:lpstr>Business models</vt:lpstr>
      <vt:lpstr>So you want an API program?</vt:lpstr>
      <vt:lpstr>PowerPoint Presentation</vt:lpstr>
      <vt:lpstr>PowerPoint Presentation</vt:lpstr>
      <vt:lpstr>PowerPoint Presentation</vt:lpstr>
      <vt:lpstr>Demo Azure API Management</vt:lpstr>
      <vt:lpstr>much preview, nice feature</vt:lpstr>
      <vt:lpstr>Thanks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Jonah Sterling</dc:creator>
  <cp:lastModifiedBy>Nick Harris</cp:lastModifiedBy>
  <cp:revision>254</cp:revision>
  <cp:lastPrinted>2014-03-26T17:46:13Z</cp:lastPrinted>
  <dcterms:created xsi:type="dcterms:W3CDTF">2014-03-19T23:21:38Z</dcterms:created>
  <dcterms:modified xsi:type="dcterms:W3CDTF">2014-05-23T05:59:25Z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0x010100070680D57E97714ABC97FE14ECB06738</vt:lpwstr>
  </property>
</Properties>
</file>